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4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7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8" r:id="rId41"/>
    <p:sldId id="295" r:id="rId42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79663"/>
  </p:normalViewPr>
  <p:slideViewPr>
    <p:cSldViewPr snapToGrid="0">
      <p:cViewPr varScale="1">
        <p:scale>
          <a:sx n="119" d="100"/>
          <a:sy n="119" d="100"/>
        </p:scale>
        <p:origin x="2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52D04-992D-794D-8766-7019874079A0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3117C-D661-804B-B0FB-A1D6D6226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</a:p>
          <a:p>
            <a:endParaRPr lang="en-US" baseline="0" dirty="0"/>
          </a:p>
          <a:p>
            <a:r>
              <a:rPr lang="en-US" baseline="0" dirty="0"/>
              <a:t>Hint: I gave you a poll, a subset of you answered!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4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72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3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17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 weighting neighbors by the inverse of their class size converts neighbor counts into the fraction of each class that falls in your K nearest neighbors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weighting neighbors by their distances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using a radius-based rule for gathering neighbors instead of the K nearest ones (often implemented in KNN packages)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90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1 -- if there is natural order among the data, convert them to numerical values based on the natural order. 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[If the values are “Low”, “Intermediate”, and “High” (or more generally, if they at least have a natural order), then you can again make sense of coding them numerically as 1, 2, 3. ]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2 -- If there is no order and there are more than 2 categories, convert to one hot encoding. 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[One possibility in the case is to put them equally spaced around a circle., since then the distance between any pair of them is the same. With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𝑁&gt;3N&gt;3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values , you may want to put them at the vertices of a regular simplex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𝑁N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-dimensional space. In other words, code them as (1,0,…,0), (0,1,0,…,0), …, (0, 0, .., 0, 1). Then the distance between any pair of values is the same.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If there is no order &lt; 3 categories, convert to numeric.]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Numeric data: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should normalize the data: subtract the mean and then divide by the standard deviation of that variable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(x-mu)/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 function : Euclidean distance is the most used similarity function. Manhattan distance, Hamming Distance,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Minkowski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distance are different alternatives.</a:t>
            </a:r>
          </a:p>
          <a:p>
            <a:pPr rtl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Jaccard distance if all your data is actually binary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1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Score: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Supposed we were asked by a client to provide advice on how to improve sales of a particular product. </a:t>
            </a:r>
          </a:p>
          <a:p>
            <a:endParaRPr lang="en-US" sz="1200" dirty="0"/>
          </a:p>
          <a:p>
            <a:r>
              <a:rPr lang="en-US" sz="1200" dirty="0"/>
              <a:t>Does that footnote</a:t>
            </a:r>
            <a:r>
              <a:rPr lang="en-US" sz="1200" baseline="0" dirty="0"/>
              <a:t> belong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0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Bias /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3117C-D661-804B-B0FB-A1D6D62263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8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5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it clear that </a:t>
            </a:r>
            <a:r>
              <a:rPr lang="en-US" dirty="0" err="1"/>
              <a:t>x_q</a:t>
            </a:r>
            <a:r>
              <a:rPr lang="en-US" dirty="0"/>
              <a:t> is really </a:t>
            </a:r>
            <a:r>
              <a:rPr lang="en-US" dirty="0" err="1"/>
              <a:t>x_i,q</a:t>
            </a:r>
            <a:r>
              <a:rPr lang="en-US" dirty="0"/>
              <a:t>?</a:t>
            </a:r>
            <a:r>
              <a:rPr lang="en-US" baseline="0" dirty="0"/>
              <a:t> (DLS)</a:t>
            </a:r>
          </a:p>
          <a:p>
            <a:endParaRPr lang="en-US" baseline="0" dirty="0"/>
          </a:p>
          <a:p>
            <a:r>
              <a:rPr lang="en-US" baseline="0" dirty="0"/>
              <a:t>Imagine you survived the winter and spring quarters, and you’re sitting in a classroom and you don’t know the answer to a question. What would you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60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</a:p>
          <a:p>
            <a:endParaRPr lang="en-US" baseline="0" dirty="0"/>
          </a:p>
          <a:p>
            <a:r>
              <a:rPr lang="en-US" baseline="0" dirty="0"/>
              <a:t>What if you don’t know the person who is sitting besides you?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2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</a:p>
          <a:p>
            <a:endParaRPr lang="en-US" baseline="0" dirty="0"/>
          </a:p>
          <a:p>
            <a:r>
              <a:rPr lang="en-US" baseline="0" dirty="0"/>
              <a:t>We get a smoother model for larger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53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3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K-NN vs NN!!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Notice</a:t>
            </a:r>
            <a:r>
              <a:rPr lang="en-US" baseline="0" dirty="0"/>
              <a:t> </a:t>
            </a:r>
            <a:r>
              <a:rPr lang="en-US" baseline="0" dirty="0" err="1"/>
              <a:t>y_hat</a:t>
            </a:r>
            <a:r>
              <a:rPr lang="en-US" baseline="0" dirty="0"/>
              <a:t> instead of </a:t>
            </a:r>
            <a:r>
              <a:rPr lang="en-US" baseline="0" dirty="0" err="1"/>
              <a:t>f_hat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 think the index on </a:t>
            </a:r>
            <a:r>
              <a:rPr lang="en-US" baseline="0" dirty="0" err="1"/>
              <a:t>y_hat</a:t>
            </a:r>
            <a:r>
              <a:rPr lang="en-US" baseline="0" dirty="0"/>
              <a:t> is wrong but I can’t change it b/c it’s an image. (DLS)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2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1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9405-B69C-BE2C-5967-9C58AEE1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DABE3-EC15-08B4-65E1-B6CB52CC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57BF1-D7D6-2074-92B8-B6D704BA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C43B-68CB-1978-4141-B1B4575B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F53EA-DB7F-9804-B0E8-7F73BD5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9689-262A-B4A6-E689-962917D0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A94A6-0EA3-4D8E-E06B-9433391A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5C1-C693-4052-A5DE-8A4BD3FD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4919-AED9-E3E4-6070-DB7D83E3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F807C-D289-96FA-F3AE-43951364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FE942-43C3-1BDA-3A0F-1CE34EF9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30B67-B2BC-4781-C21B-43B8D5B4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54A6-F312-9564-3651-33B7F96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9E0-A886-37D7-DFD4-730EB0A3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87572-BF8A-B1DF-3996-63EE0251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1D59-2AA3-51D3-ACF0-B7D6790E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3094-81D7-BE93-80B3-82CCFE2B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1C968-3C6E-B893-59B1-250FDD8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F84D-F51D-6C9F-FFAF-5B810252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A1BC-4D1F-EDF0-2284-FF5EF8D0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595C8-8836-01EF-5C74-2619F2AF4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30E6-2575-D9C4-51C6-3C3D10A0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90ECD-BBA5-15D5-35FA-04C70E73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23F45-8C3E-53F4-AB4E-0766E16C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3A726-A730-99A1-207B-070B99770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33F0C-0844-403A-52E8-6F81E33F1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09CC-3C4D-04E0-14B3-B3556EA9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DEC8-4C39-78A5-8536-6377949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BEAA-9232-1A84-ABD1-7297AE5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9788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334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4800" y="992188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2"/>
            <a:ext cx="2844800" cy="365125"/>
          </a:xfrm>
        </p:spPr>
        <p:txBody>
          <a:bodyPr/>
          <a:lstStyle/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9FC2-1617-601B-C1BF-617CFB1A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3239-C662-CAD0-6CE9-9AC8D29C1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5167-DA43-2FED-F8A1-B529F36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AC7A-737B-24E8-C8EC-B1D8ED73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E73-A05E-4E9A-EE3D-F705040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05BF-5BD1-A418-1494-E53C580A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EC1F-A2A9-E916-1849-192A58100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6707-895F-8A5D-D305-F6FD001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B081-676F-832E-62C3-89ABA2B4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4A689-1456-231B-D52E-860EA71F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0136-E040-8290-661E-3683CC9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2101-C3FC-BC71-9018-A6AA94F1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F7B1-3CA5-8AA1-5769-6F4039E5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6A3F-2F42-9DAD-21ED-A4852C58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2E46-FBA6-DD2A-2AD1-039CD08F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BE87-ECA2-843C-D3FE-B645D1A9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5DA5-FE05-E26D-FD67-16C092ED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5957-6F90-25BF-4DA0-9CCE1D5C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14785-F000-9621-C2E4-7CB8F23F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19FE-D943-CCA0-7123-203061CF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A64F5-DFE0-8780-3DE9-69C4C072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CCA-BA0C-2C46-5EAA-231F10FA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8EE4-73C7-B710-B547-2C576ED8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5680-A856-87C3-3989-53B0F67F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4292A-0672-9EB4-25BB-D91AB31EC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326D4-8795-3A5E-EEC3-BF52E33BE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065C2-60C9-FFB2-912C-CFB57601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84027-CC1A-BDB8-569E-BFECA2B9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4FA43-0876-CB51-CEA6-127A9256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spc="-100" baseline="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2060"/>
          </a:solidFill>
          <a:effectLst/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2A144-FAED-55CA-00F7-DBFA44B9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F247-B299-AC61-8BBA-3A4A6EBA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A4269-9FE5-B012-828F-75FC0D08F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DE6C2-6349-4555-A9CF-540B69D63D13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383DF-5BF1-7E5D-0230-4B1BF3E54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01BD-A1D3-01CC-AEE2-5294BD3D9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ichang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8.png"/><Relationship Id="rId5" Type="http://schemas.openxmlformats.org/officeDocument/2006/relationships/tags" Target="../tags/tag6.xml"/><Relationship Id="rId10" Type="http://schemas.openxmlformats.org/officeDocument/2006/relationships/image" Target="../media/image17.png"/><Relationship Id="rId4" Type="http://schemas.openxmlformats.org/officeDocument/2006/relationships/tags" Target="../tags/tag5.xml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"/>
            <a:ext cx="8991600" cy="19272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CS97: Introduction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3581400"/>
            <a:ext cx="6400800" cy="2895600"/>
          </a:xfrm>
        </p:spPr>
        <p:txBody>
          <a:bodyPr>
            <a:normAutofit/>
          </a:bodyPr>
          <a:lstStyle/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Instructor: </a:t>
            </a:r>
            <a:r>
              <a:rPr lang="en-US" sz="3000" b="1" dirty="0" err="1"/>
              <a:t>Shichang</a:t>
            </a:r>
            <a:r>
              <a:rPr lang="en-US" sz="3000" b="1" dirty="0"/>
              <a:t> Zhang</a:t>
            </a:r>
            <a:endParaRPr lang="en-US" sz="3000" b="1" dirty="0">
              <a:cs typeface="Calibri"/>
            </a:endParaRPr>
          </a:p>
          <a:p>
            <a:pPr algn="ctr"/>
            <a:r>
              <a:rPr lang="en-US" sz="2400" dirty="0">
                <a:hlinkClick r:id="rId3"/>
              </a:rPr>
              <a:t>shichang@ucla.edu</a:t>
            </a:r>
            <a:r>
              <a:rPr lang="en-US" sz="2400" dirty="0"/>
              <a:t> </a:t>
            </a:r>
            <a:endParaRPr lang="en-US" sz="3200" dirty="0"/>
          </a:p>
          <a:p>
            <a:pPr algn="ctr"/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2286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4000" dirty="0">
                <a:solidFill>
                  <a:srgbClr val="646B86"/>
                </a:solidFill>
              </a:rPr>
              <a:t>07: K Nearest Neighbor</a:t>
            </a:r>
          </a:p>
        </p:txBody>
      </p:sp>
    </p:spTree>
    <p:extLst>
      <p:ext uri="{BB962C8B-B14F-4D97-AF65-F5344CB8AC3E}">
        <p14:creationId xmlns:p14="http://schemas.microsoft.com/office/powerpoint/2010/main" val="432014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717" y="150916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00" y="264361"/>
            <a:ext cx="11493416" cy="767276"/>
          </a:xfrm>
        </p:spPr>
        <p:txBody>
          <a:bodyPr/>
          <a:lstStyle/>
          <a:p>
            <a:r>
              <a:rPr lang="en-US" dirty="0"/>
              <a:t>Better than global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58066" y="6378884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40170" y="637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D39162-75B0-0D4E-BD90-7F73BB12168F}"/>
              </a:ext>
            </a:extLst>
          </p:cNvPr>
          <p:cNvGrpSpPr/>
          <p:nvPr/>
        </p:nvGrpSpPr>
        <p:grpSpPr>
          <a:xfrm>
            <a:off x="7415886" y="199640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  <a:cs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  <a:cs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>
                  <a:blip r:embed="rId4"/>
                  <a:stretch>
                    <a:fillRect l="-2174" t="-25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CF77CA-E6D2-0C4D-B979-24ED101EC170}"/>
              </a:ext>
            </a:extLst>
          </p:cNvPr>
          <p:cNvGrpSpPr/>
          <p:nvPr/>
        </p:nvGrpSpPr>
        <p:grpSpPr>
          <a:xfrm>
            <a:off x="7206836" y="3461251"/>
            <a:ext cx="3908903" cy="1374497"/>
            <a:chOff x="7219028" y="3413421"/>
            <a:chExt cx="3908903" cy="137449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532484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𝑝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3183" y="4397170"/>
                  <a:ext cx="1654748" cy="390748"/>
                </a:xfrm>
                <a:prstGeom prst="rect">
                  <a:avLst/>
                </a:prstGeom>
                <a:blipFill>
                  <a:blip r:embed="rId6"/>
                  <a:stretch>
                    <a:fillRect l="-2952" t="-6250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9028" y="3413421"/>
                  <a:ext cx="462755" cy="390748"/>
                </a:xfrm>
                <a:prstGeom prst="rect">
                  <a:avLst/>
                </a:prstGeom>
                <a:blipFill>
                  <a:blip r:embed="rId7"/>
                  <a:stretch>
                    <a:fillRect t="-4688" r="-14474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040EF2-ACF6-A745-887C-84FC55FB1159}"/>
              </a:ext>
            </a:extLst>
          </p:cNvPr>
          <p:cNvGrpSpPr/>
          <p:nvPr/>
        </p:nvGrpSpPr>
        <p:grpSpPr>
          <a:xfrm>
            <a:off x="5495723" y="274759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616" t="-3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784887" y="3139592"/>
            <a:ext cx="3898431" cy="1831009"/>
            <a:chOff x="7797079" y="3091762"/>
            <a:chExt cx="3898431" cy="18310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6B86BF-BE0F-2948-BBC2-5B8DF7A859C2}"/>
                </a:ext>
              </a:extLst>
            </p:cNvPr>
            <p:cNvGrpSpPr/>
            <p:nvPr/>
          </p:nvGrpSpPr>
          <p:grpSpPr>
            <a:xfrm>
              <a:off x="8104340" y="3424027"/>
              <a:ext cx="3591170" cy="1498744"/>
              <a:chOff x="8104340" y="3424027"/>
              <a:chExt cx="3591170" cy="1498744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nearest neighbor,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3183" y="3424027"/>
                    <a:ext cx="2222327" cy="14987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1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Karla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079" y="3091762"/>
                  <a:ext cx="983667" cy="390748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394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1B87EC-F8C9-904F-817D-FDFFDD5C0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4" y="1463038"/>
            <a:ext cx="6858002" cy="4572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Do the same for “all”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′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𝑠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21765"/>
                <a:ext cx="3554050" cy="461665"/>
              </a:xfrm>
              <a:prstGeom prst="rect">
                <a:avLst/>
              </a:prstGeom>
              <a:blipFill>
                <a:blip r:embed="rId3"/>
                <a:stretch>
                  <a:fillRect l="-274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75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85DFFF8-EA9A-AE4A-8D11-94D2F20D0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 the Prediction Model: from 1 neighbor to k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D39162-75B0-0D4E-BD90-7F73BB12168F}"/>
              </a:ext>
            </a:extLst>
          </p:cNvPr>
          <p:cNvGrpSpPr/>
          <p:nvPr/>
        </p:nvGrpSpPr>
        <p:grpSpPr>
          <a:xfrm>
            <a:off x="7428078" y="1948576"/>
            <a:ext cx="4571159" cy="3559483"/>
            <a:chOff x="7428078" y="1948576"/>
            <a:chExt cx="4571159" cy="3559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What is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at some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Karla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dirty="0">
                      <a:latin typeface="Karla" charset="0"/>
                      <a:ea typeface="Karla" charset="0"/>
                      <a:cs typeface="Karla" charset="0"/>
                    </a:rPr>
                    <a:t>?</a:t>
                  </a:r>
                </a:p>
                <a:p>
                  <a:endParaRPr lang="en-US" dirty="0">
                    <a:latin typeface="Karla" charset="0"/>
                    <a:ea typeface="Karla" charset="0"/>
                    <a:cs typeface="Karla" charset="0"/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1948576"/>
                  <a:ext cx="2526751" cy="966162"/>
                </a:xfrm>
                <a:prstGeom prst="rect">
                  <a:avLst/>
                </a:prstGeom>
                <a:blipFill>
                  <a:blip r:embed="rId4"/>
                  <a:stretch>
                    <a:fillRect l="-2174" t="-31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03A4D2B-2BEF-FC46-B8BE-CB2B553B5DF4}"/>
                </a:ext>
              </a:extLst>
            </p:cNvPr>
            <p:cNvGrpSpPr/>
            <p:nvPr/>
          </p:nvGrpSpPr>
          <p:grpSpPr>
            <a:xfrm>
              <a:off x="7428078" y="2018942"/>
              <a:ext cx="573106" cy="3489117"/>
              <a:chOff x="7428078" y="2018942"/>
              <a:chExt cx="573106" cy="3489117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B94280D-BC2F-A747-A334-DCD560BD78EA}"/>
                  </a:ext>
                </a:extLst>
              </p:cNvPr>
              <p:cNvSpPr/>
              <p:nvPr/>
            </p:nvSpPr>
            <p:spPr>
              <a:xfrm>
                <a:off x="7628351" y="5035463"/>
                <a:ext cx="114130" cy="109728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14D6FD4-23DF-4546-8FA3-862622CEABB7}"/>
                  </a:ext>
                </a:extLst>
              </p:cNvPr>
              <p:cNvGrpSpPr/>
              <p:nvPr/>
            </p:nvGrpSpPr>
            <p:grpSpPr>
              <a:xfrm>
                <a:off x="7428078" y="2018942"/>
                <a:ext cx="573106" cy="3489117"/>
                <a:chOff x="7428078" y="2131956"/>
                <a:chExt cx="573106" cy="348911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731E38F-93F2-A649-AC80-6DF519DB7D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Karla" pitchFamily="2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  <a:ea typeface="Karla" pitchFamily="2" charset="0"/>
                                  </a:rPr>
                                  <m:t>𝑞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latin typeface="Karla" pitchFamily="2" charset="0"/>
                        <a:ea typeface="Karl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0731E38F-93F2-A649-AC80-6DF519DB7D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28078" y="5130874"/>
                      <a:ext cx="573106" cy="4901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1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" name="Freeform 5"/>
                <p:cNvSpPr/>
                <p:nvPr/>
              </p:nvSpPr>
              <p:spPr>
                <a:xfrm>
                  <a:off x="7665929" y="2131956"/>
                  <a:ext cx="50104" cy="3006247"/>
                </a:xfrm>
                <a:custGeom>
                  <a:avLst/>
                  <a:gdLst>
                    <a:gd name="connsiteX0" fmla="*/ 37578 w 50104"/>
                    <a:gd name="connsiteY0" fmla="*/ 3006247 h 3006247"/>
                    <a:gd name="connsiteX1" fmla="*/ 50104 w 50104"/>
                    <a:gd name="connsiteY1" fmla="*/ 814192 h 3006247"/>
                    <a:gd name="connsiteX2" fmla="*/ 37578 w 50104"/>
                    <a:gd name="connsiteY2" fmla="*/ 751562 h 3006247"/>
                    <a:gd name="connsiteX3" fmla="*/ 25052 w 50104"/>
                    <a:gd name="connsiteY3" fmla="*/ 613776 h 3006247"/>
                    <a:gd name="connsiteX4" fmla="*/ 12526 w 50104"/>
                    <a:gd name="connsiteY4" fmla="*/ 513568 h 3006247"/>
                    <a:gd name="connsiteX5" fmla="*/ 0 w 50104"/>
                    <a:gd name="connsiteY5" fmla="*/ 162839 h 3006247"/>
                    <a:gd name="connsiteX6" fmla="*/ 12526 w 50104"/>
                    <a:gd name="connsiteY6" fmla="*/ 112735 h 3006247"/>
                    <a:gd name="connsiteX7" fmla="*/ 12526 w 50104"/>
                    <a:gd name="connsiteY7" fmla="*/ 0 h 3006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04" h="3006247">
                      <a:moveTo>
                        <a:pt x="37578" y="3006247"/>
                      </a:moveTo>
                      <a:cubicBezTo>
                        <a:pt x="41753" y="2275562"/>
                        <a:pt x="50104" y="1544889"/>
                        <a:pt x="50104" y="814192"/>
                      </a:cubicBezTo>
                      <a:cubicBezTo>
                        <a:pt x="50104" y="792902"/>
                        <a:pt x="40219" y="772688"/>
                        <a:pt x="37578" y="751562"/>
                      </a:cubicBezTo>
                      <a:cubicBezTo>
                        <a:pt x="31858" y="705800"/>
                        <a:pt x="29880" y="659641"/>
                        <a:pt x="25052" y="613776"/>
                      </a:cubicBezTo>
                      <a:cubicBezTo>
                        <a:pt x="21528" y="580298"/>
                        <a:pt x="16701" y="546971"/>
                        <a:pt x="12526" y="513568"/>
                      </a:cubicBezTo>
                      <a:cubicBezTo>
                        <a:pt x="8351" y="396658"/>
                        <a:pt x="0" y="279823"/>
                        <a:pt x="0" y="162839"/>
                      </a:cubicBezTo>
                      <a:cubicBezTo>
                        <a:pt x="0" y="145624"/>
                        <a:pt x="11206" y="129900"/>
                        <a:pt x="12526" y="112735"/>
                      </a:cubicBezTo>
                      <a:cubicBezTo>
                        <a:pt x="15408" y="75267"/>
                        <a:pt x="12526" y="37578"/>
                        <a:pt x="12526" y="0"/>
                      </a:cubicBezTo>
                    </a:path>
                  </a:pathLst>
                </a:custGeom>
                <a:solidFill>
                  <a:srgbClr val="F9F9F9"/>
                </a:solidFill>
                <a:effectLst>
                  <a:outerShdw blurRad="40000" dist="23000" dir="5400000" rotWithShape="0">
                    <a:schemeClr val="tx1">
                      <a:alpha val="35000"/>
                    </a:scheme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CF77CA-E6D2-0C4D-B979-24ED101EC170}"/>
              </a:ext>
            </a:extLst>
          </p:cNvPr>
          <p:cNvGrpSpPr/>
          <p:nvPr/>
        </p:nvGrpSpPr>
        <p:grpSpPr>
          <a:xfrm>
            <a:off x="7210402" y="3192493"/>
            <a:ext cx="4505647" cy="1825367"/>
            <a:chOff x="7210402" y="3192493"/>
            <a:chExt cx="4505647" cy="1825367"/>
          </a:xfrm>
        </p:grpSpPr>
        <p:sp>
          <p:nvSpPr>
            <p:cNvPr id="29" name="5-Point Star 28"/>
            <p:cNvSpPr/>
            <p:nvPr/>
          </p:nvSpPr>
          <p:spPr>
            <a:xfrm>
              <a:off x="7628351" y="3241396"/>
              <a:ext cx="200417" cy="221711"/>
            </a:xfrm>
            <a:prstGeom prst="star5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/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Karla" charset="0"/>
                    </a:rPr>
                    <a:t>Predict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Karla" charset="0"/>
                                </a:rPr>
                                <m:t> 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Karla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Karl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Karla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Karla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Karla" charset="0"/>
                                </a:rPr>
                                <m:t>𝑦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Karla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Karla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57C4E67-F7BA-1B4F-9CA5-15165EE83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2486" y="4534394"/>
                  <a:ext cx="2243563" cy="483466"/>
                </a:xfrm>
                <a:prstGeom prst="rect">
                  <a:avLst/>
                </a:prstGeom>
                <a:blipFill>
                  <a:blip r:embed="rId6"/>
                  <a:stretch>
                    <a:fillRect l="-2446" t="-79747" r="-13043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DD8431-5EE5-D94C-BBAF-83030708D12D}"/>
                    </a:ext>
                  </a:extLst>
                </p:cNvPr>
                <p:cNvSpPr/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4DD8431-5EE5-D94C-BBAF-83030708D1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402" y="3192493"/>
                  <a:ext cx="462755" cy="390748"/>
                </a:xfrm>
                <a:prstGeom prst="rect">
                  <a:avLst/>
                </a:prstGeom>
                <a:blipFill>
                  <a:blip r:embed="rId7"/>
                  <a:stretch>
                    <a:fillRect t="-4688" r="-13158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040EF2-ACF6-A745-887C-84FC55FB1159}"/>
              </a:ext>
            </a:extLst>
          </p:cNvPr>
          <p:cNvGrpSpPr/>
          <p:nvPr/>
        </p:nvGrpSpPr>
        <p:grpSpPr>
          <a:xfrm>
            <a:off x="5507915" y="2699766"/>
            <a:ext cx="6060089" cy="1430651"/>
            <a:chOff x="5507915" y="2699766"/>
            <a:chExt cx="6060089" cy="143065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996A04-9B10-CA47-858C-0C31F5B71CEE}"/>
                </a:ext>
              </a:extLst>
            </p:cNvPr>
            <p:cNvGrpSpPr/>
            <p:nvPr/>
          </p:nvGrpSpPr>
          <p:grpSpPr>
            <a:xfrm>
              <a:off x="6601216" y="2699766"/>
              <a:ext cx="4966788" cy="1221745"/>
              <a:chOff x="6601216" y="2781958"/>
              <a:chExt cx="4966788" cy="122174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>
                <a:off x="6601216" y="3167669"/>
                <a:ext cx="1114120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7742481" y="3750554"/>
                <a:ext cx="474593" cy="0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719BBD0-1B95-AA48-9295-5FEB43688998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distances to all other points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Karla" charset="0"/>
                          </a:rPr>
                          <m:t>)</m:t>
                        </m:r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719BBD0-1B95-AA48-9295-5FEB436889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2781958"/>
                    <a:ext cx="2095518" cy="122174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616" t="-3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811025-CF39-6F45-98A9-92E5C7B7D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7915" y="4130417"/>
              <a:ext cx="218191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454592" y="2855245"/>
            <a:ext cx="5445382" cy="2092987"/>
            <a:chOff x="6454592" y="2855245"/>
            <a:chExt cx="5445382" cy="20929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6B86BF-BE0F-2948-BBC2-5B8DF7A859C2}"/>
                </a:ext>
              </a:extLst>
            </p:cNvPr>
            <p:cNvGrpSpPr/>
            <p:nvPr/>
          </p:nvGrpSpPr>
          <p:grpSpPr>
            <a:xfrm>
              <a:off x="8104340" y="3444807"/>
              <a:ext cx="3795634" cy="1503425"/>
              <a:chOff x="8104340" y="3444807"/>
              <a:chExt cx="3795634" cy="1503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/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Find the </a:t>
                    </a:r>
                    <a:r>
                      <a:rPr lang="en-US" b="1" dirty="0">
                        <a:solidFill>
                          <a:srgbClr val="FF0000"/>
                        </a:solidFill>
                        <a:latin typeface="Karla" charset="0"/>
                        <a:ea typeface="Karla" charset="0"/>
                        <a:cs typeface="Karla" charset="0"/>
                      </a:rPr>
                      <a:t>k</a:t>
                    </a:r>
                    <a:r>
                      <a:rPr lang="en-US" dirty="0">
                        <a:latin typeface="Karla" charset="0"/>
                        <a:ea typeface="Karla" charset="0"/>
                        <a:cs typeface="Karla" charset="0"/>
                      </a:rPr>
                      <a:t>-nearest neighbors,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Karla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Karla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Karla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Karla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Karla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>
                      <a:latin typeface="Karla" charset="0"/>
                      <a:ea typeface="Karla" charset="0"/>
                      <a:cs typeface="Karla" charset="0"/>
                    </a:endParaRPr>
                  </a:p>
                  <a:p>
                    <a:endParaRPr lang="en-US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1BA71BA-9145-5D40-93DD-F60C475CE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72486" y="3444807"/>
                    <a:ext cx="2427488" cy="15034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2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Freeform 27"/>
              <p:cNvSpPr/>
              <p:nvPr/>
            </p:nvSpPr>
            <p:spPr>
              <a:xfrm>
                <a:off x="8104340" y="3494418"/>
                <a:ext cx="375781" cy="426229"/>
              </a:xfrm>
              <a:custGeom>
                <a:avLst/>
                <a:gdLst>
                  <a:gd name="connsiteX0" fmla="*/ 162838 w 375781"/>
                  <a:gd name="connsiteY0" fmla="*/ 344 h 426229"/>
                  <a:gd name="connsiteX1" fmla="*/ 25052 w 375781"/>
                  <a:gd name="connsiteY1" fmla="*/ 37922 h 426229"/>
                  <a:gd name="connsiteX2" fmla="*/ 0 w 375781"/>
                  <a:gd name="connsiteY2" fmla="*/ 75500 h 426229"/>
                  <a:gd name="connsiteX3" fmla="*/ 37578 w 375781"/>
                  <a:gd name="connsiteY3" fmla="*/ 313494 h 426229"/>
                  <a:gd name="connsiteX4" fmla="*/ 75156 w 375781"/>
                  <a:gd name="connsiteY4" fmla="*/ 351072 h 426229"/>
                  <a:gd name="connsiteX5" fmla="*/ 100208 w 375781"/>
                  <a:gd name="connsiteY5" fmla="*/ 388650 h 426229"/>
                  <a:gd name="connsiteX6" fmla="*/ 137786 w 375781"/>
                  <a:gd name="connsiteY6" fmla="*/ 401177 h 426229"/>
                  <a:gd name="connsiteX7" fmla="*/ 187890 w 375781"/>
                  <a:gd name="connsiteY7" fmla="*/ 426229 h 426229"/>
                  <a:gd name="connsiteX8" fmla="*/ 338202 w 375781"/>
                  <a:gd name="connsiteY8" fmla="*/ 388650 h 426229"/>
                  <a:gd name="connsiteX9" fmla="*/ 350728 w 375781"/>
                  <a:gd name="connsiteY9" fmla="*/ 351072 h 426229"/>
                  <a:gd name="connsiteX10" fmla="*/ 375781 w 375781"/>
                  <a:gd name="connsiteY10" fmla="*/ 313494 h 426229"/>
                  <a:gd name="connsiteX11" fmla="*/ 363255 w 375781"/>
                  <a:gd name="connsiteY11" fmla="*/ 225812 h 426229"/>
                  <a:gd name="connsiteX12" fmla="*/ 250520 w 375781"/>
                  <a:gd name="connsiteY12" fmla="*/ 125604 h 426229"/>
                  <a:gd name="connsiteX13" fmla="*/ 187890 w 375781"/>
                  <a:gd name="connsiteY13" fmla="*/ 62974 h 426229"/>
                  <a:gd name="connsiteX14" fmla="*/ 162838 w 375781"/>
                  <a:gd name="connsiteY14" fmla="*/ 344 h 426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781" h="426229">
                    <a:moveTo>
                      <a:pt x="162838" y="344"/>
                    </a:moveTo>
                    <a:cubicBezTo>
                      <a:pt x="135698" y="-3831"/>
                      <a:pt x="37235" y="31153"/>
                      <a:pt x="25052" y="37922"/>
                    </a:cubicBezTo>
                    <a:cubicBezTo>
                      <a:pt x="11892" y="45233"/>
                      <a:pt x="8351" y="62974"/>
                      <a:pt x="0" y="75500"/>
                    </a:cubicBezTo>
                    <a:cubicBezTo>
                      <a:pt x="5272" y="149302"/>
                      <a:pt x="-5841" y="244024"/>
                      <a:pt x="37578" y="313494"/>
                    </a:cubicBezTo>
                    <a:cubicBezTo>
                      <a:pt x="46967" y="328516"/>
                      <a:pt x="63815" y="337463"/>
                      <a:pt x="75156" y="351072"/>
                    </a:cubicBezTo>
                    <a:cubicBezTo>
                      <a:pt x="84794" y="362637"/>
                      <a:pt x="88453" y="379245"/>
                      <a:pt x="100208" y="388650"/>
                    </a:cubicBezTo>
                    <a:cubicBezTo>
                      <a:pt x="110518" y="396898"/>
                      <a:pt x="125650" y="395976"/>
                      <a:pt x="137786" y="401177"/>
                    </a:cubicBezTo>
                    <a:cubicBezTo>
                      <a:pt x="154949" y="408533"/>
                      <a:pt x="171189" y="417878"/>
                      <a:pt x="187890" y="426229"/>
                    </a:cubicBezTo>
                    <a:cubicBezTo>
                      <a:pt x="223998" y="421716"/>
                      <a:pt x="303824" y="423029"/>
                      <a:pt x="338202" y="388650"/>
                    </a:cubicBezTo>
                    <a:cubicBezTo>
                      <a:pt x="347538" y="379314"/>
                      <a:pt x="344823" y="362882"/>
                      <a:pt x="350728" y="351072"/>
                    </a:cubicBezTo>
                    <a:cubicBezTo>
                      <a:pt x="357461" y="337607"/>
                      <a:pt x="367430" y="326020"/>
                      <a:pt x="375781" y="313494"/>
                    </a:cubicBezTo>
                    <a:cubicBezTo>
                      <a:pt x="371606" y="284267"/>
                      <a:pt x="376459" y="252219"/>
                      <a:pt x="363255" y="225812"/>
                    </a:cubicBezTo>
                    <a:cubicBezTo>
                      <a:pt x="337190" y="173683"/>
                      <a:pt x="287949" y="163033"/>
                      <a:pt x="250520" y="125604"/>
                    </a:cubicBezTo>
                    <a:cubicBezTo>
                      <a:pt x="167013" y="42097"/>
                      <a:pt x="288098" y="129779"/>
                      <a:pt x="187890" y="62974"/>
                    </a:cubicBezTo>
                    <a:cubicBezTo>
                      <a:pt x="174044" y="21435"/>
                      <a:pt x="189978" y="4519"/>
                      <a:pt x="162838" y="344"/>
                    </a:cubicBezTo>
                    <a:close/>
                  </a:path>
                </a:pathLst>
              </a:custGeom>
              <a:noFill/>
              <a:ln w="2222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reeform 26"/>
            <p:cNvSpPr/>
            <p:nvPr/>
          </p:nvSpPr>
          <p:spPr>
            <a:xfrm>
              <a:off x="6454592" y="2855245"/>
              <a:ext cx="375781" cy="426229"/>
            </a:xfrm>
            <a:custGeom>
              <a:avLst/>
              <a:gdLst>
                <a:gd name="connsiteX0" fmla="*/ 162838 w 375781"/>
                <a:gd name="connsiteY0" fmla="*/ 344 h 426229"/>
                <a:gd name="connsiteX1" fmla="*/ 25052 w 375781"/>
                <a:gd name="connsiteY1" fmla="*/ 37922 h 426229"/>
                <a:gd name="connsiteX2" fmla="*/ 0 w 375781"/>
                <a:gd name="connsiteY2" fmla="*/ 75500 h 426229"/>
                <a:gd name="connsiteX3" fmla="*/ 37578 w 375781"/>
                <a:gd name="connsiteY3" fmla="*/ 313494 h 426229"/>
                <a:gd name="connsiteX4" fmla="*/ 75156 w 375781"/>
                <a:gd name="connsiteY4" fmla="*/ 351072 h 426229"/>
                <a:gd name="connsiteX5" fmla="*/ 100208 w 375781"/>
                <a:gd name="connsiteY5" fmla="*/ 388650 h 426229"/>
                <a:gd name="connsiteX6" fmla="*/ 137786 w 375781"/>
                <a:gd name="connsiteY6" fmla="*/ 401177 h 426229"/>
                <a:gd name="connsiteX7" fmla="*/ 187890 w 375781"/>
                <a:gd name="connsiteY7" fmla="*/ 426229 h 426229"/>
                <a:gd name="connsiteX8" fmla="*/ 338202 w 375781"/>
                <a:gd name="connsiteY8" fmla="*/ 388650 h 426229"/>
                <a:gd name="connsiteX9" fmla="*/ 350728 w 375781"/>
                <a:gd name="connsiteY9" fmla="*/ 351072 h 426229"/>
                <a:gd name="connsiteX10" fmla="*/ 375781 w 375781"/>
                <a:gd name="connsiteY10" fmla="*/ 313494 h 426229"/>
                <a:gd name="connsiteX11" fmla="*/ 363255 w 375781"/>
                <a:gd name="connsiteY11" fmla="*/ 225812 h 426229"/>
                <a:gd name="connsiteX12" fmla="*/ 250520 w 375781"/>
                <a:gd name="connsiteY12" fmla="*/ 125604 h 426229"/>
                <a:gd name="connsiteX13" fmla="*/ 187890 w 375781"/>
                <a:gd name="connsiteY13" fmla="*/ 62974 h 426229"/>
                <a:gd name="connsiteX14" fmla="*/ 162838 w 375781"/>
                <a:gd name="connsiteY14" fmla="*/ 344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5781" h="426229">
                  <a:moveTo>
                    <a:pt x="162838" y="344"/>
                  </a:moveTo>
                  <a:cubicBezTo>
                    <a:pt x="135698" y="-3831"/>
                    <a:pt x="37235" y="31153"/>
                    <a:pt x="25052" y="37922"/>
                  </a:cubicBezTo>
                  <a:cubicBezTo>
                    <a:pt x="11892" y="45233"/>
                    <a:pt x="8351" y="62974"/>
                    <a:pt x="0" y="75500"/>
                  </a:cubicBezTo>
                  <a:cubicBezTo>
                    <a:pt x="5272" y="149302"/>
                    <a:pt x="-5841" y="244024"/>
                    <a:pt x="37578" y="313494"/>
                  </a:cubicBezTo>
                  <a:cubicBezTo>
                    <a:pt x="46967" y="328516"/>
                    <a:pt x="63815" y="337463"/>
                    <a:pt x="75156" y="351072"/>
                  </a:cubicBezTo>
                  <a:cubicBezTo>
                    <a:pt x="84794" y="362637"/>
                    <a:pt x="88453" y="379245"/>
                    <a:pt x="100208" y="388650"/>
                  </a:cubicBezTo>
                  <a:cubicBezTo>
                    <a:pt x="110518" y="396898"/>
                    <a:pt x="125650" y="395976"/>
                    <a:pt x="137786" y="401177"/>
                  </a:cubicBezTo>
                  <a:cubicBezTo>
                    <a:pt x="154949" y="408533"/>
                    <a:pt x="171189" y="417878"/>
                    <a:pt x="187890" y="426229"/>
                  </a:cubicBezTo>
                  <a:cubicBezTo>
                    <a:pt x="223998" y="421716"/>
                    <a:pt x="303824" y="423029"/>
                    <a:pt x="338202" y="388650"/>
                  </a:cubicBezTo>
                  <a:cubicBezTo>
                    <a:pt x="347538" y="379314"/>
                    <a:pt x="344823" y="362882"/>
                    <a:pt x="350728" y="351072"/>
                  </a:cubicBezTo>
                  <a:cubicBezTo>
                    <a:pt x="357461" y="337607"/>
                    <a:pt x="367430" y="326020"/>
                    <a:pt x="375781" y="313494"/>
                  </a:cubicBezTo>
                  <a:cubicBezTo>
                    <a:pt x="371606" y="284267"/>
                    <a:pt x="376459" y="252219"/>
                    <a:pt x="363255" y="225812"/>
                  </a:cubicBezTo>
                  <a:cubicBezTo>
                    <a:pt x="337190" y="173683"/>
                    <a:pt x="287949" y="163033"/>
                    <a:pt x="250520" y="125604"/>
                  </a:cubicBezTo>
                  <a:cubicBezTo>
                    <a:pt x="167013" y="42097"/>
                    <a:pt x="288098" y="129779"/>
                    <a:pt x="187890" y="62974"/>
                  </a:cubicBezTo>
                  <a:cubicBezTo>
                    <a:pt x="174044" y="21435"/>
                    <a:pt x="189978" y="4519"/>
                    <a:pt x="162838" y="344"/>
                  </a:cubicBezTo>
                  <a:close/>
                </a:path>
              </a:pathLst>
            </a:custGeom>
            <a:noFill/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67198" y="2214889"/>
            <a:ext cx="4290868" cy="2807420"/>
            <a:chOff x="4267198" y="2214889"/>
            <a:chExt cx="4290868" cy="280742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703144" y="2214889"/>
              <a:ext cx="854922" cy="30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5301574" y="3433868"/>
              <a:ext cx="2401570" cy="972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610911" y="4026845"/>
              <a:ext cx="304282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270443" y="4480800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4267198" y="5022309"/>
              <a:ext cx="343270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088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6AC0F7-9DD3-7645-86C0-F63DB6CE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Prediction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5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more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63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can try different k-models on more data</a:t>
            </a:r>
          </a:p>
        </p:txBody>
      </p:sp>
    </p:spTree>
    <p:extLst>
      <p:ext uri="{BB962C8B-B14F-4D97-AF65-F5344CB8AC3E}">
        <p14:creationId xmlns:p14="http://schemas.microsoft.com/office/powerpoint/2010/main" val="712515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4699" y="1536174"/>
            <a:ext cx="106826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k-Nearest Neighbor (</a:t>
            </a:r>
            <a:r>
              <a:rPr 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kNN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) model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is an intuitive way to predict a quantitative response variable: </a:t>
            </a:r>
          </a:p>
          <a:p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lvl="1"/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to predict a response for a set of observed predictor values, we use the responses of other observations most similar to it</a:t>
            </a:r>
          </a:p>
          <a:p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this strategy can also be applied in classification to predict a categorical variable. </a:t>
            </a:r>
          </a:p>
        </p:txBody>
      </p:sp>
    </p:spTree>
    <p:extLst>
      <p:ext uri="{BB962C8B-B14F-4D97-AF65-F5344CB8AC3E}">
        <p14:creationId xmlns:p14="http://schemas.microsoft.com/office/powerpoint/2010/main" val="391166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4699" y="1413966"/>
                <a:ext cx="10682602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For a fixed value of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the predicted response for 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</a:t>
                </a:r>
                <a:r>
                  <a:rPr lang="en-US" sz="2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 is the average of the observed response of the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-closest observations: </a:t>
                </a: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are the 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k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observations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(</a:t>
                </a:r>
                <a:r>
                  <a:rPr lang="en-US" sz="28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similar</a:t>
                </a:r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refers to a notion of distance between predictors).</a:t>
                </a:r>
              </a:p>
              <a:p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9" y="1413966"/>
                <a:ext cx="10682602" cy="3970318"/>
              </a:xfrm>
              <a:prstGeom prst="rect">
                <a:avLst/>
              </a:prstGeom>
              <a:blipFill>
                <a:blip r:embed="rId3"/>
                <a:stretch>
                  <a:fillRect l="-1199" t="-1690" b="-3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98DBDE3-6B97-314D-B65B-37456DCAB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2438400"/>
            <a:ext cx="2794000" cy="134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2251"/>
            <a:ext cx="12192000" cy="88058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/>
          <a:p>
            <a:pPr algn="justLow">
              <a:spcBef>
                <a:spcPts val="22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k-Nearest Neighbors -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kNN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09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Error Evaluation for KNN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05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BB9446-A2B0-3F43-A16B-44064BB1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some data.</a:t>
            </a:r>
          </a:p>
        </p:txBody>
      </p:sp>
    </p:spTree>
    <p:extLst>
      <p:ext uri="{BB962C8B-B14F-4D97-AF65-F5344CB8AC3E}">
        <p14:creationId xmlns:p14="http://schemas.microsoft.com/office/powerpoint/2010/main" val="1116161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66C0A-919C-7D4F-A11E-94FE485D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10486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Hide some of the data from the model.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train-test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split.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678074" y="1943746"/>
                <a:ext cx="216463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use the train set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the test set to evaluate the model. </a:t>
                </a:r>
              </a:p>
              <a:p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074" y="1943746"/>
                <a:ext cx="2164634" cy="3046988"/>
              </a:xfrm>
              <a:prstGeom prst="rect">
                <a:avLst/>
              </a:prstGeom>
              <a:blipFill>
                <a:blip r:embed="rId4"/>
                <a:stretch>
                  <a:fillRect l="-4507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97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34018-D4EB-EF1D-8684-8AB23D95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75266-2EA9-3D2C-FC1C-488A1F35B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have learned</a:t>
            </a:r>
          </a:p>
          <a:p>
            <a:pPr lvl="1"/>
            <a:r>
              <a:rPr lang="en-US" dirty="0"/>
              <a:t>Linear regression for regression</a:t>
            </a:r>
          </a:p>
          <a:p>
            <a:pPr lvl="2"/>
            <a:r>
              <a:rPr lang="en-US" dirty="0"/>
              <a:t>Simple linear regression</a:t>
            </a:r>
          </a:p>
          <a:p>
            <a:pPr lvl="2"/>
            <a:r>
              <a:rPr lang="en-US" dirty="0"/>
              <a:t>Multivariate linear regression</a:t>
            </a:r>
          </a:p>
          <a:p>
            <a:pPr lvl="2"/>
            <a:r>
              <a:rPr lang="en-US" dirty="0"/>
              <a:t>Polynomial linear regression</a:t>
            </a:r>
          </a:p>
          <a:p>
            <a:pPr lvl="1"/>
            <a:r>
              <a:rPr lang="en-US" dirty="0"/>
              <a:t>Logistic regression for classification</a:t>
            </a:r>
          </a:p>
          <a:p>
            <a:pPr lvl="2"/>
            <a:r>
              <a:rPr lang="en-US" dirty="0"/>
              <a:t>Binary classification</a:t>
            </a:r>
          </a:p>
          <a:p>
            <a:pPr lvl="2"/>
            <a:r>
              <a:rPr lang="en-US" dirty="0"/>
              <a:t>Multi-class classification </a:t>
            </a:r>
          </a:p>
          <a:p>
            <a:pPr lvl="1"/>
            <a:r>
              <a:rPr lang="en-US" dirty="0"/>
              <a:t>Model selection for linear regression and logistic regression</a:t>
            </a:r>
          </a:p>
          <a:p>
            <a:pPr lvl="2"/>
            <a:r>
              <a:rPr lang="en-US" dirty="0"/>
              <a:t>Feature selection, hyperparameter tuning (in regularization)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05551-E53E-F977-DD65-FAD74622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1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5CDF5-DBA0-1E44-8F2B-7E3A17BD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2" y="1463040"/>
            <a:ext cx="6858255" cy="4572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5800" y="1167196"/>
                <a:ext cx="2603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for </a:t>
                </a:r>
                <a:r>
                  <a:rPr lang="en-US" sz="2400" i="1" dirty="0">
                    <a:solidFill>
                      <a:srgbClr val="FF0000"/>
                    </a:solidFill>
                    <a:latin typeface="Karla" charset="0"/>
                    <a:ea typeface="Karla" charset="0"/>
                    <a:cs typeface="Karla" charset="0"/>
                  </a:rPr>
                  <a:t>k=1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67196"/>
                <a:ext cx="2603918" cy="461665"/>
              </a:xfrm>
              <a:prstGeom prst="rect">
                <a:avLst/>
              </a:prstGeom>
              <a:blipFill>
                <a:blip r:embed="rId4"/>
                <a:stretch>
                  <a:fillRect l="-3747" t="-10526" r="-983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01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2A614-85D4-1A43-86DA-1DD1D63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8817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Now, we look at the data we have not used, the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test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data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(red crosses).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2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4" y="146304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5958" y="902522"/>
                <a:ext cx="49075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Calculate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residuals</m:t>
                        </m:r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 (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4907562" cy="461665"/>
              </a:xfrm>
              <a:prstGeom prst="rect">
                <a:avLst/>
              </a:prstGeom>
              <a:blipFill>
                <a:blip r:embed="rId4"/>
                <a:stretch>
                  <a:fillRect l="-1988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320387" y="2159170"/>
            <a:ext cx="4074910" cy="2712516"/>
            <a:chOff x="4320387" y="2159170"/>
            <a:chExt cx="4074910" cy="2712516"/>
          </a:xfrm>
          <a:effectLst>
            <a:glow rad="101600">
              <a:schemeClr val="bg1">
                <a:lumMod val="75000"/>
                <a:alpha val="40000"/>
              </a:schemeClr>
            </a:glow>
            <a:reflection endPos="0" dir="5400000" sy="-100000" algn="bl" rotWithShape="0"/>
          </a:effectLst>
        </p:grpSpPr>
        <p:cxnSp>
          <p:nvCxnSpPr>
            <p:cNvPr id="7" name="Straight Connector 6"/>
            <p:cNvCxnSpPr/>
            <p:nvPr/>
          </p:nvCxnSpPr>
          <p:spPr>
            <a:xfrm>
              <a:off x="6357842" y="3559409"/>
              <a:ext cx="6137" cy="2086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87111" y="2435331"/>
              <a:ext cx="19434" cy="1713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14042" y="2939581"/>
              <a:ext cx="2967" cy="121510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391307" y="2159170"/>
              <a:ext cx="3990" cy="100134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88785" y="3768064"/>
              <a:ext cx="1943" cy="51550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20387" y="4639506"/>
              <a:ext cx="5114" cy="23218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6029" y="3850912"/>
              <a:ext cx="11252" cy="56152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708126" y="3160510"/>
              <a:ext cx="11252" cy="69653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31257" y="3066922"/>
              <a:ext cx="5626" cy="935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83" y="1462938"/>
            <a:ext cx="6858153" cy="4572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5958" y="902522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Do the same for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k=3.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320387" y="2159170"/>
            <a:ext cx="4099336" cy="2712516"/>
            <a:chOff x="4320387" y="2159170"/>
            <a:chExt cx="4099336" cy="2712516"/>
          </a:xfrm>
          <a:effectLst>
            <a:glow rad="101600">
              <a:schemeClr val="bg1">
                <a:lumMod val="75000"/>
                <a:alpha val="40000"/>
              </a:schemeClr>
            </a:glow>
            <a:reflection endPos="0" dir="5400000" sy="-100000" algn="bl" rotWithShape="0"/>
          </a:effectLst>
        </p:grpSpPr>
        <p:cxnSp>
          <p:nvCxnSpPr>
            <p:cNvPr id="7" name="Straight Connector 6"/>
            <p:cNvCxnSpPr/>
            <p:nvPr/>
          </p:nvCxnSpPr>
          <p:spPr>
            <a:xfrm>
              <a:off x="6357842" y="3559409"/>
              <a:ext cx="6744" cy="30642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87111" y="2435331"/>
              <a:ext cx="28913" cy="143955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14042" y="2939581"/>
              <a:ext cx="19677" cy="93530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391307" y="2159170"/>
              <a:ext cx="28416" cy="174287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85988" y="4137434"/>
              <a:ext cx="4740" cy="14613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20387" y="4639506"/>
              <a:ext cx="5114" cy="23218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6029" y="3850912"/>
              <a:ext cx="13500" cy="26841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31257" y="3066922"/>
              <a:ext cx="19745" cy="81701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618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and RMSE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6450" y="1197992"/>
            <a:ext cx="10759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 common loss function for KNN with numerical outcomes is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Mean Squared Error (MSE):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square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oot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ean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quared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rrors (RMSE) is also commonly used.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96" y="1774182"/>
            <a:ext cx="3759200" cy="100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53B8E-9FF1-498A-B6CE-E075C68DF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956" y="4082260"/>
            <a:ext cx="617728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6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6DA1D-65A5-F0FA-C19F-9C848171974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B1099-9D34-F3D4-C272-2ADFB0DCDB3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EDAEF-0E29-E878-BD7F-F777D7A7E8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172C11-E9F6-A664-E5A2-BF48F1D818B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55E556-E987-975B-551F-A48BFAC56CB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EA7286-C7D4-366E-645D-3431842EEFD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310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7858-11E8-4BA4-ACB8-41348A56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1D1A-5FBA-4E39-B390-37BDFDD9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for prediction</a:t>
            </a:r>
          </a:p>
          <a:p>
            <a:endParaRPr lang="en-US" dirty="0"/>
          </a:p>
          <a:p>
            <a:r>
              <a:rPr lang="en-US" dirty="0"/>
              <a:t>KNN for classification</a:t>
            </a:r>
          </a:p>
          <a:p>
            <a:endParaRPr lang="en-US" dirty="0"/>
          </a:p>
          <a:p>
            <a:r>
              <a:rPr lang="en-US" dirty="0"/>
              <a:t>Model selection for KNN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C20A8-E70F-4238-BACA-8080454E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76774B2-7AD1-4617-B39B-545A028BC8FE}"/>
              </a:ext>
            </a:extLst>
          </p:cNvPr>
          <p:cNvSpPr/>
          <p:nvPr/>
        </p:nvSpPr>
        <p:spPr>
          <a:xfrm rot="4095636">
            <a:off x="4584970" y="2114016"/>
            <a:ext cx="429391" cy="65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32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-NN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>
            <a:normAutofit/>
          </a:bodyPr>
          <a:lstStyle/>
          <a:p>
            <a:r>
              <a:rPr lang="en-US" dirty="0"/>
              <a:t>How can we modify the </a:t>
            </a:r>
            <a:r>
              <a:rPr lang="en-US" i="1" dirty="0"/>
              <a:t>k</a:t>
            </a:r>
            <a:r>
              <a:rPr lang="en-US" dirty="0"/>
              <a:t>-NN approach for classification? </a:t>
            </a:r>
          </a:p>
          <a:p>
            <a:endParaRPr lang="en-US" sz="1200" dirty="0"/>
          </a:p>
          <a:p>
            <a:pPr lvl="1"/>
            <a:r>
              <a:rPr lang="en-US" dirty="0"/>
              <a:t>The approach here is the same as for </a:t>
            </a:r>
            <a:r>
              <a:rPr lang="en-US" i="1" dirty="0"/>
              <a:t>k</a:t>
            </a:r>
            <a:r>
              <a:rPr lang="en-US" dirty="0"/>
              <a:t>-NN regression: use the other available observations that are most similar to the observation we are trying to predict (classify into a group) based on the predictors at hand. </a:t>
            </a:r>
          </a:p>
          <a:p>
            <a:endParaRPr lang="en-US" sz="1200" dirty="0"/>
          </a:p>
          <a:p>
            <a:r>
              <a:rPr lang="en-US" dirty="0"/>
              <a:t>How do we classify which category a specific observation should be in based on its nearest neighbors? </a:t>
            </a:r>
          </a:p>
          <a:p>
            <a:endParaRPr lang="en-US" sz="1200" dirty="0"/>
          </a:p>
          <a:p>
            <a:pPr lvl="1"/>
            <a:r>
              <a:rPr lang="en-US" dirty="0"/>
              <a:t>The category that shows up the most among the nearest neighbors.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2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-NN for Classification: formal definition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i="1" dirty="0"/>
                  <a:t>k</a:t>
                </a:r>
                <a:r>
                  <a:rPr lang="en-US" dirty="0"/>
                  <a:t>-NN classifier first identifies the </a:t>
                </a:r>
                <a:r>
                  <a:rPr lang="en-US" i="1" dirty="0"/>
                  <a:t>k</a:t>
                </a:r>
                <a:r>
                  <a:rPr lang="en-US" dirty="0"/>
                  <a:t> points in the training data that are closest to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It then estimates the conditional probability for class </a:t>
                </a:r>
                <a:r>
                  <a:rPr lang="en-US" i="1" dirty="0"/>
                  <a:t>j</a:t>
                </a:r>
                <a:r>
                  <a:rPr lang="en-US" dirty="0"/>
                  <a:t> as the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whose response values equal </a:t>
                </a:r>
                <a:r>
                  <a:rPr lang="en-US" i="1" dirty="0"/>
                  <a:t>j</a:t>
                </a:r>
                <a:r>
                  <a:rPr lang="en-US" dirty="0"/>
                  <a:t>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Then, the </a:t>
                </a:r>
                <a:r>
                  <a:rPr lang="en-US" i="1" dirty="0"/>
                  <a:t>k</a:t>
                </a:r>
                <a:r>
                  <a:rPr lang="en-US" dirty="0"/>
                  <a:t>-NN classifier classifies the test observation, </a:t>
                </a:r>
                <a:r>
                  <a:rPr lang="en-US" i="1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, to the class with </a:t>
                </a:r>
                <a:r>
                  <a:rPr lang="en-US" b="1" dirty="0"/>
                  <a:t>largest estimated probability</a:t>
                </a:r>
                <a:r>
                  <a:rPr lang="en-US" dirty="0"/>
                  <a:t>. </a:t>
                </a:r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2"/>
                <a:stretch>
                  <a:fillRect l="-983" t="-1415" r="-1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E73B4-D7EC-2B49-8AE9-01DB526CE567}"/>
                  </a:ext>
                </a:extLst>
              </p:cNvPr>
              <p:cNvSpPr txBox="1"/>
              <p:nvPr/>
            </p:nvSpPr>
            <p:spPr>
              <a:xfrm>
                <a:off x="3505339" y="3460376"/>
                <a:ext cx="4983159" cy="1020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5E73B4-D7EC-2B49-8AE9-01DB526CE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339" y="3460376"/>
                <a:ext cx="4983159" cy="1020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1C373-3FD8-4467-7DE5-DF7B9759A852}"/>
                  </a:ext>
                </a:extLst>
              </p:cNvPr>
              <p:cNvSpPr txBox="1"/>
              <p:nvPr/>
            </p:nvSpPr>
            <p:spPr>
              <a:xfrm>
                <a:off x="2209800" y="4572000"/>
                <a:ext cx="8001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1;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C1C373-3FD8-4467-7DE5-DF7B9759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572000"/>
                <a:ext cx="8001000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F6416-1FAF-E077-C600-1D798E1A2322}"/>
              </a:ext>
            </a:extLst>
          </p:cNvPr>
          <p:cNvSpPr/>
          <p:nvPr/>
        </p:nvSpPr>
        <p:spPr>
          <a:xfrm>
            <a:off x="8839200" y="4080279"/>
            <a:ext cx="3048000" cy="1352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 fancy way to say majority voting</a:t>
            </a:r>
          </a:p>
        </p:txBody>
      </p:sp>
    </p:spTree>
    <p:extLst>
      <p:ext uri="{BB962C8B-B14F-4D97-AF65-F5344CB8AC3E}">
        <p14:creationId xmlns:p14="http://schemas.microsoft.com/office/powerpoint/2010/main" val="272898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645" t="23669" r="33432" b="12008"/>
          <a:stretch/>
        </p:blipFill>
        <p:spPr>
          <a:xfrm>
            <a:off x="1828800" y="1045423"/>
            <a:ext cx="7696200" cy="53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18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F0D1-8CB0-49EC-48F1-4862A2066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5A22-BA1B-20B0-7749-7F9822B20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Classification Algorithm: K-Nearest Neighbor</a:t>
            </a:r>
          </a:p>
          <a:p>
            <a:pPr lvl="1"/>
            <a:r>
              <a:rPr lang="en-US" dirty="0"/>
              <a:t>Fundamental Assumption: data points (as vectors) that are close by should be considered as similar (i.e., have the same target prediction). 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BFAD3-833A-11BE-0B68-97A8B495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5A99300D-B895-67F9-A372-9FA9EEA51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51220"/>
            <a:ext cx="4592198" cy="3351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BF25B0-3DF3-C622-E609-4CDD3F695B19}"/>
              </a:ext>
            </a:extLst>
          </p:cNvPr>
          <p:cNvSpPr txBox="1"/>
          <p:nvPr/>
        </p:nvSpPr>
        <p:spPr>
          <a:xfrm>
            <a:off x="0" y="6612205"/>
            <a:ext cx="60945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https://www.geeksforgeeks.org/k-nearest-neighbours/</a:t>
            </a:r>
          </a:p>
        </p:txBody>
      </p:sp>
    </p:spTree>
    <p:extLst>
      <p:ext uri="{BB962C8B-B14F-4D97-AF65-F5344CB8AC3E}">
        <p14:creationId xmlns:p14="http://schemas.microsoft.com/office/powerpoint/2010/main" val="1535738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4227-0814-5D40-AAE2-74BC8571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Probabilities in </a:t>
            </a:r>
            <a:r>
              <a:rPr lang="en-US" i="1" dirty="0"/>
              <a:t>k</a:t>
            </a:r>
            <a:r>
              <a:rPr lang="en-US" dirty="0"/>
              <a:t>-NN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C6689-1C93-5640-9DB1-BB5AFD64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B1828-177B-8242-A62C-AB13863EA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834" y="1356401"/>
            <a:ext cx="6284332" cy="433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07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k</a:t>
            </a:r>
            <a:r>
              <a:rPr lang="en-US" dirty="0"/>
              <a:t>-NN for Classification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>
            <a:normAutofit/>
          </a:bodyPr>
          <a:lstStyle/>
          <a:p>
            <a:r>
              <a:rPr lang="en-US" dirty="0"/>
              <a:t>There are some issues that may arise: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can we handle a tie?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could be a major problem with always classifying to the most common group amongst the neighbors?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can we handle this?</a:t>
            </a: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BED3C8-F35F-4E4A-8618-1A95DB17072A}"/>
              </a:ext>
            </a:extLst>
          </p:cNvPr>
          <p:cNvSpPr/>
          <p:nvPr/>
        </p:nvSpPr>
        <p:spPr>
          <a:xfrm>
            <a:off x="6477000" y="1752600"/>
            <a:ext cx="2581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With a coin flip!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DA5A31-B977-AD43-A16D-752A51A940F0}"/>
              </a:ext>
            </a:extLst>
          </p:cNvPr>
          <p:cNvSpPr/>
          <p:nvPr/>
        </p:nvSpPr>
        <p:spPr>
          <a:xfrm>
            <a:off x="1653540" y="3495273"/>
            <a:ext cx="8884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If one category is much more common than the others then all the predictions may be the same!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888BF-F111-5E4F-9399-B275C3E1383B}"/>
              </a:ext>
            </a:extLst>
          </p:cNvPr>
          <p:cNvSpPr/>
          <p:nvPr/>
        </p:nvSpPr>
        <p:spPr>
          <a:xfrm>
            <a:off x="1653540" y="5055749"/>
            <a:ext cx="93116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Rather than classifying with the most likely group, use a biased coin flip to decide which group to classify to.</a:t>
            </a:r>
          </a:p>
        </p:txBody>
      </p:sp>
    </p:spTree>
    <p:extLst>
      <p:ext uri="{BB962C8B-B14F-4D97-AF65-F5344CB8AC3E}">
        <p14:creationId xmlns:p14="http://schemas.microsoft.com/office/powerpoint/2010/main" val="25147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with Multiple Predictors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/>
          <a:lstStyle/>
          <a:p>
            <a:r>
              <a:rPr lang="en-US" dirty="0"/>
              <a:t>How could we extend </a:t>
            </a:r>
            <a:r>
              <a:rPr lang="en-US" i="1" dirty="0"/>
              <a:t>k</a:t>
            </a:r>
            <a:r>
              <a:rPr lang="en-US" dirty="0"/>
              <a:t>-NN (both regression and classification) when there are multiple predictors? </a:t>
            </a:r>
          </a:p>
          <a:p>
            <a:r>
              <a:rPr lang="en-US" dirty="0"/>
              <a:t>We would need to define a measure of distance for observations in order to which are the most similar to the observation we are trying to predict. </a:t>
            </a:r>
          </a:p>
          <a:p>
            <a:r>
              <a:rPr lang="en-US" dirty="0"/>
              <a:t>Euclidean distance is a good option. To measure the distance of a new observation, </a:t>
            </a:r>
            <a:r>
              <a:rPr lang="en-US" b="1" i="1" dirty="0"/>
              <a:t>x</a:t>
            </a:r>
            <a:r>
              <a:rPr lang="en-US" baseline="-25000" dirty="0"/>
              <a:t>0</a:t>
            </a:r>
            <a:r>
              <a:rPr lang="en-US" dirty="0"/>
              <a:t> from each observation in the data set, </a:t>
            </a:r>
            <a:r>
              <a:rPr lang="en-US" b="1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: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1738C6-4043-994F-A49B-8DC7C39C26C9}"/>
                  </a:ext>
                </a:extLst>
              </p:cNvPr>
              <p:cNvSpPr txBox="1"/>
              <p:nvPr/>
            </p:nvSpPr>
            <p:spPr>
              <a:xfrm>
                <a:off x="6977522" y="5257800"/>
                <a:ext cx="4200830" cy="1170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p>
                            <m:sSup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1738C6-4043-994F-A49B-8DC7C39C2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522" y="5257800"/>
                <a:ext cx="4200830" cy="11703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05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with Multiple Predictors (cont.)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3754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But what must we be careful about when measuring distance? </a:t>
            </a:r>
          </a:p>
          <a:p>
            <a:endParaRPr lang="en-US" sz="1200" dirty="0"/>
          </a:p>
          <a:p>
            <a:r>
              <a:rPr lang="en-US" dirty="0"/>
              <a:t>1. Differences in variability in our predictors! </a:t>
            </a:r>
          </a:p>
          <a:p>
            <a:r>
              <a:rPr lang="en-US" dirty="0"/>
              <a:t>2. Having a mixture of quantitative and categorical predictors. </a:t>
            </a:r>
          </a:p>
          <a:p>
            <a:endParaRPr lang="en-US" sz="1200" dirty="0"/>
          </a:p>
          <a:p>
            <a:r>
              <a:rPr lang="en-US" dirty="0"/>
              <a:t>So what should be good practice? To determine closest neighbors when </a:t>
            </a:r>
            <a:r>
              <a:rPr lang="en-US" i="1" dirty="0"/>
              <a:t>p</a:t>
            </a:r>
            <a:r>
              <a:rPr lang="en-US" dirty="0"/>
              <a:t> &gt; 1, you should first </a:t>
            </a:r>
            <a:r>
              <a:rPr lang="en-US" b="1" dirty="0"/>
              <a:t>standardize</a:t>
            </a:r>
            <a:r>
              <a:rPr lang="en-US" dirty="0"/>
              <a:t> the predictors! And you can even standardize the binaries if you want to include them. </a:t>
            </a:r>
          </a:p>
          <a:p>
            <a:pPr lvl="1"/>
            <a:r>
              <a:rPr lang="en-US" dirty="0"/>
              <a:t>Standardization: minus mean then divided by standard deviation</a:t>
            </a:r>
          </a:p>
          <a:p>
            <a:endParaRPr lang="en-US" sz="1200" dirty="0"/>
          </a:p>
          <a:p>
            <a:r>
              <a:rPr lang="en-US" dirty="0"/>
              <a:t>How else could we determine closeness in this multi-dimensional setting? </a:t>
            </a:r>
            <a:endParaRPr lang="en-US" dirty="0">
              <a:effectLst/>
            </a:endParaRP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455D1E84-929C-4C04-A00A-333D88549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619767"/>
              </p:ext>
            </p:extLst>
          </p:nvPr>
        </p:nvGraphicFramePr>
        <p:xfrm>
          <a:off x="10231884" y="5226729"/>
          <a:ext cx="14097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2087" imgH="406224" progId="Equation.3">
                  <p:embed/>
                </p:oleObj>
              </mc:Choice>
              <mc:Fallback>
                <p:oleObj name="Equation" r:id="rId3" imgW="952087" imgH="406224" progId="Equation.3">
                  <p:embed/>
                  <p:pic>
                    <p:nvPicPr>
                      <p:cNvPr id="6" name="Object 7">
                        <a:extLst>
                          <a:ext uri="{FF2B5EF4-FFF2-40B4-BE49-F238E27FC236}">
                            <a16:creationId xmlns:a16="http://schemas.microsoft.com/office/drawing/2014/main" id="{455D1E84-929C-4C04-A00A-333D88549B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1884" y="5226729"/>
                        <a:ext cx="14097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41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-NN Classification in Python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77A-CF01-CE4C-8CDE-1753640AE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4468877" cy="5375442"/>
          </a:xfrm>
        </p:spPr>
        <p:txBody>
          <a:bodyPr/>
          <a:lstStyle/>
          <a:p>
            <a:r>
              <a:rPr lang="en-US" dirty="0"/>
              <a:t>Performing </a:t>
            </a:r>
            <a:r>
              <a:rPr lang="en-US" dirty="0" err="1"/>
              <a:t>kNN</a:t>
            </a:r>
            <a:r>
              <a:rPr lang="en-US" dirty="0"/>
              <a:t> classification in python is done via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KNeighborsClassifier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b="1" dirty="0" err="1"/>
              <a:t>.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neighbors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example: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9C962-D3EA-CD49-9F13-E3BE176D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040" y="860784"/>
            <a:ext cx="5836920" cy="543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7858-11E8-4BA4-ACB8-41348A56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1D1A-5FBA-4E39-B390-37BDFDD9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for prediction</a:t>
            </a:r>
          </a:p>
          <a:p>
            <a:endParaRPr lang="en-US" dirty="0"/>
          </a:p>
          <a:p>
            <a:r>
              <a:rPr lang="en-US" dirty="0"/>
              <a:t>KNN for classification</a:t>
            </a:r>
          </a:p>
          <a:p>
            <a:endParaRPr lang="en-US" dirty="0"/>
          </a:p>
          <a:p>
            <a:r>
              <a:rPr lang="en-US" dirty="0"/>
              <a:t>Model selection for KNN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C20A8-E70F-4238-BACA-8080454E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76774B2-7AD1-4617-B39B-545A028BC8FE}"/>
              </a:ext>
            </a:extLst>
          </p:cNvPr>
          <p:cNvSpPr/>
          <p:nvPr/>
        </p:nvSpPr>
        <p:spPr>
          <a:xfrm rot="4095636">
            <a:off x="5280023" y="3325274"/>
            <a:ext cx="429391" cy="65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2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6E8E-B179-AA4A-A799-907EA684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Choice of k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well the predictions perform is related to the choice of </a:t>
                </a:r>
                <a:r>
                  <a:rPr lang="en-US" i="1" dirty="0"/>
                  <a:t>k</a:t>
                </a:r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What will the predictions look like if </a:t>
                </a:r>
                <a:r>
                  <a:rPr lang="en-US" i="1" dirty="0"/>
                  <a:t>k</a:t>
                </a:r>
                <a:r>
                  <a:rPr lang="en-US" dirty="0"/>
                  <a:t> is very small? What if it is very large?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More specifically, what will the predictions be for new observations if </a:t>
                </a:r>
                <a:r>
                  <a:rPr lang="en-US" i="1" dirty="0"/>
                  <a:t>k</a:t>
                </a:r>
                <a:r>
                  <a:rPr lang="en-US" dirty="0"/>
                  <a:t> = </a:t>
                </a:r>
                <a:r>
                  <a:rPr lang="en-US" i="1" dirty="0"/>
                  <a:t>n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A picture is worth a thousand words... 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A077A-CF01-CE4C-8CDE-1753640AE0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5375442"/>
              </a:xfrm>
              <a:blipFill>
                <a:blip r:embed="rId3"/>
                <a:stretch>
                  <a:fillRect l="-983" t="-2358" r="-1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5120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</a:t>
            </a:r>
            <a:r>
              <a:rPr lang="en-US" i="1" dirty="0"/>
              <a:t>k</a:t>
            </a:r>
            <a:r>
              <a:rPr lang="en-US" dirty="0"/>
              <a:t> matters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194277" y="1343770"/>
            <a:ext cx="12649202" cy="4572001"/>
            <a:chOff x="-194277" y="1343770"/>
            <a:chExt cx="12649202" cy="4572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D02AC-B252-AB42-924D-F78A40BB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4277" y="1343770"/>
              <a:ext cx="6858000" cy="4572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E6D5A1-DB34-984F-AB39-8815ED7C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923" y="1343770"/>
              <a:ext cx="6858002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</a:t>
            </a:r>
            <a:r>
              <a:rPr lang="en-US" i="1" dirty="0"/>
              <a:t>k</a:t>
            </a:r>
            <a:r>
              <a:rPr lang="en-US" dirty="0"/>
              <a:t>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28129"/>
            <a:ext cx="10748985" cy="461344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Recall our first simple, intuitive, </a:t>
            </a:r>
          </a:p>
          <a:p>
            <a:pPr marL="0" indent="0">
              <a:buNone/>
            </a:pPr>
            <a:r>
              <a:rPr lang="en-US" sz="2400" dirty="0"/>
              <a:t>non-parametric model for regression </a:t>
            </a:r>
            <a:r>
              <a:rPr lang="mr-IN" sz="2400" dirty="0"/>
              <a:t>–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</a:t>
            </a:r>
          </a:p>
          <a:p>
            <a:pPr marL="0" indent="0">
              <a:buNone/>
            </a:pPr>
            <a:r>
              <a:rPr lang="en-US" sz="2400" dirty="0"/>
              <a:t>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</a:t>
            </a:r>
          </a:p>
          <a:p>
            <a:pPr marL="0" indent="0">
              <a:buNone/>
            </a:pPr>
            <a:r>
              <a:rPr lang="en-US" sz="2400" dirty="0"/>
              <a:t>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</a:t>
            </a:r>
            <a:r>
              <a:rPr lang="en-US" sz="2400" b="1" dirty="0"/>
              <a:t>through cross validation.</a:t>
            </a:r>
          </a:p>
          <a:p>
            <a:pPr>
              <a:spcAft>
                <a:spcPts val="1200"/>
              </a:spcAft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02902" y="816429"/>
            <a:ext cx="5385898" cy="2472472"/>
            <a:chOff x="-194277" y="1343770"/>
            <a:chExt cx="12649202" cy="45720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8D02AC-B252-AB42-924D-F78A40BB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4277" y="1343770"/>
              <a:ext cx="6858000" cy="457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E6D5A1-DB34-984F-AB39-8815ED7C5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6923" y="1343770"/>
              <a:ext cx="6858002" cy="4572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75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06B3-3610-E5E4-C669-2C4BB13B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vs.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9959-BE2F-3D4B-2CAA-96EAF7BD5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kNN</a:t>
            </a:r>
            <a:endParaRPr lang="en-US" dirty="0"/>
          </a:p>
          <a:p>
            <a:pPr lvl="1"/>
            <a:r>
              <a:rPr lang="en-US" dirty="0"/>
              <a:t>No training. Slow testing (inference)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Slower training. Faster testing (inference)</a:t>
            </a:r>
          </a:p>
        </p:txBody>
      </p:sp>
    </p:spTree>
    <p:extLst>
      <p:ext uri="{BB962C8B-B14F-4D97-AF65-F5344CB8AC3E}">
        <p14:creationId xmlns:p14="http://schemas.microsoft.com/office/powerpoint/2010/main" val="1935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7858-11E8-4BA4-ACB8-41348A56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01D1A-5FBA-4E39-B390-37BDFDD96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for regression</a:t>
            </a:r>
          </a:p>
          <a:p>
            <a:endParaRPr lang="en-US" dirty="0"/>
          </a:p>
          <a:p>
            <a:r>
              <a:rPr lang="en-US" dirty="0"/>
              <a:t>KNN for classification</a:t>
            </a:r>
          </a:p>
          <a:p>
            <a:endParaRPr lang="en-US" dirty="0"/>
          </a:p>
          <a:p>
            <a:r>
              <a:rPr lang="en-US" dirty="0"/>
              <a:t>Model selection for KNN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C20A8-E70F-4238-BACA-8080454E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76774B2-7AD1-4617-B39B-545A028BC8FE}"/>
              </a:ext>
            </a:extLst>
          </p:cNvPr>
          <p:cNvSpPr/>
          <p:nvPr/>
        </p:nvSpPr>
        <p:spPr>
          <a:xfrm rot="4095636">
            <a:off x="4665984" y="1083630"/>
            <a:ext cx="429391" cy="65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42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K-nearest neighbor algorithm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Prediction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Classification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Model selection (how to choose 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2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211466" y="3296797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316">
                <a:tc>
                  <a:txBody>
                    <a:bodyPr/>
                    <a:lstStyle/>
                    <a:p>
                      <a:r>
                        <a:rPr dirty="0"/>
                        <a:t>TV</a:t>
                      </a: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radio</a:t>
                      </a: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newspaper</a:t>
                      </a:r>
                      <a:endParaRPr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22.1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7631" y="1461024"/>
            <a:ext cx="23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,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3415" y="946122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Advertising data set</a:t>
            </a:r>
            <a:r>
              <a:rPr lang="en-US" dirty="0"/>
              <a:t> consists of the sales of that product in 200 different markets, along with advertising budgets for the product in each of those markets for three different media: TV, radio, and newspaper.  Everything is given in units of $1000.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6629" y="5730889"/>
            <a:ext cx="1047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Some of the figures in this presentation are taken from "An Introduction to Statistical Learning, with applications in R"  (Springer, 2013) with permission from the authors: G. James, D. Witten,  T. Hastie and R.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Tibshirani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" 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6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AEBD50D-B36D-7B4F-AAAF-E5822305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 flipH="1">
            <a:off x="8871679" y="6023424"/>
            <a:ext cx="698206" cy="523073"/>
          </a:xfrm>
          <a:prstGeom prst="wedgeRoundRectCallout">
            <a:avLst>
              <a:gd name="adj1" fmla="val 160316"/>
              <a:gd name="adj2" fmla="val -10607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30735" y="6082729"/>
            <a:ext cx="580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44038" y="2719006"/>
            <a:ext cx="698206" cy="523073"/>
            <a:chOff x="1344038" y="2719006"/>
            <a:chExt cx="698206" cy="523073"/>
          </a:xfrm>
        </p:grpSpPr>
        <p:sp>
          <p:nvSpPr>
            <p:cNvPr id="19" name="Rounded Rectangular Callout 18"/>
            <p:cNvSpPr/>
            <p:nvPr/>
          </p:nvSpPr>
          <p:spPr>
            <a:xfrm flipH="1">
              <a:off x="1344038" y="2719006"/>
              <a:ext cx="698206" cy="523073"/>
            </a:xfrm>
            <a:prstGeom prst="wedgeRoundRectCallout">
              <a:avLst>
                <a:gd name="adj1" fmla="val -150051"/>
                <a:gd name="adj2" fmla="val 59156"/>
                <a:gd name="adj3" fmla="val 16667"/>
              </a:avLst>
            </a:prstGeom>
            <a:noFill/>
            <a:ln w="15875" cap="rnd" cmpd="thickThin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03094" y="2765098"/>
              <a:ext cx="5800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i="1" dirty="0">
                  <a:latin typeface="Karla" charset="0"/>
                  <a:ea typeface="Karla" charset="0"/>
                  <a:cs typeface="Karla" charset="0"/>
                </a:rPr>
                <a:t>y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EB10C8-97D2-4F81-B8B6-C0BDEA1B9446}"/>
              </a:ext>
            </a:extLst>
          </p:cNvPr>
          <p:cNvSpPr txBox="1"/>
          <p:nvPr/>
        </p:nvSpPr>
        <p:spPr>
          <a:xfrm flipH="1">
            <a:off x="2362199" y="1163613"/>
            <a:ext cx="650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 about “statistical”, it just tries to say the model will be different if we are given different 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112464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549469-8AF1-9940-B998-470C6F7A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5798873" y="1991638"/>
            <a:ext cx="45719" cy="3118981"/>
          </a:xfrm>
          <a:custGeom>
            <a:avLst/>
            <a:gdLst>
              <a:gd name="connsiteX0" fmla="*/ 88360 w 188568"/>
              <a:gd name="connsiteY0" fmla="*/ 3056351 h 3056351"/>
              <a:gd name="connsiteX1" fmla="*/ 75834 w 188568"/>
              <a:gd name="connsiteY1" fmla="*/ 2906039 h 3056351"/>
              <a:gd name="connsiteX2" fmla="*/ 63308 w 188568"/>
              <a:gd name="connsiteY2" fmla="*/ 2843409 h 3056351"/>
              <a:gd name="connsiteX3" fmla="*/ 38256 w 188568"/>
              <a:gd name="connsiteY3" fmla="*/ 2743200 h 3056351"/>
              <a:gd name="connsiteX4" fmla="*/ 13204 w 188568"/>
              <a:gd name="connsiteY4" fmla="*/ 2655518 h 3056351"/>
              <a:gd name="connsiteX5" fmla="*/ 13204 w 188568"/>
              <a:gd name="connsiteY5" fmla="*/ 2242159 h 3056351"/>
              <a:gd name="connsiteX6" fmla="*/ 38256 w 188568"/>
              <a:gd name="connsiteY6" fmla="*/ 2204581 h 3056351"/>
              <a:gd name="connsiteX7" fmla="*/ 50782 w 188568"/>
              <a:gd name="connsiteY7" fmla="*/ 2167003 h 3056351"/>
              <a:gd name="connsiteX8" fmla="*/ 75834 w 188568"/>
              <a:gd name="connsiteY8" fmla="*/ 2116899 h 3056351"/>
              <a:gd name="connsiteX9" fmla="*/ 100886 w 188568"/>
              <a:gd name="connsiteY9" fmla="*/ 2016691 h 3056351"/>
              <a:gd name="connsiteX10" fmla="*/ 138464 w 188568"/>
              <a:gd name="connsiteY10" fmla="*/ 1929009 h 3056351"/>
              <a:gd name="connsiteX11" fmla="*/ 150990 w 188568"/>
              <a:gd name="connsiteY11" fmla="*/ 1878905 h 3056351"/>
              <a:gd name="connsiteX12" fmla="*/ 163516 w 188568"/>
              <a:gd name="connsiteY12" fmla="*/ 1841327 h 3056351"/>
              <a:gd name="connsiteX13" fmla="*/ 188568 w 188568"/>
              <a:gd name="connsiteY13" fmla="*/ 1753644 h 3056351"/>
              <a:gd name="connsiteX14" fmla="*/ 163516 w 188568"/>
              <a:gd name="connsiteY14" fmla="*/ 1590806 h 3056351"/>
              <a:gd name="connsiteX15" fmla="*/ 150990 w 188568"/>
              <a:gd name="connsiteY15" fmla="*/ 1528176 h 3056351"/>
              <a:gd name="connsiteX16" fmla="*/ 125938 w 188568"/>
              <a:gd name="connsiteY16" fmla="*/ 1453020 h 3056351"/>
              <a:gd name="connsiteX17" fmla="*/ 75834 w 188568"/>
              <a:gd name="connsiteY17" fmla="*/ 713984 h 3056351"/>
              <a:gd name="connsiteX18" fmla="*/ 50782 w 188568"/>
              <a:gd name="connsiteY18" fmla="*/ 538620 h 3056351"/>
              <a:gd name="connsiteX19" fmla="*/ 38256 w 188568"/>
              <a:gd name="connsiteY19" fmla="*/ 475990 h 3056351"/>
              <a:gd name="connsiteX20" fmla="*/ 13204 w 188568"/>
              <a:gd name="connsiteY20" fmla="*/ 350729 h 3056351"/>
              <a:gd name="connsiteX21" fmla="*/ 678 w 188568"/>
              <a:gd name="connsiteY21" fmla="*/ 0 h 30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568" h="3056351">
                <a:moveTo>
                  <a:pt x="88360" y="3056351"/>
                </a:moveTo>
                <a:cubicBezTo>
                  <a:pt x="84185" y="3006247"/>
                  <a:pt x="81709" y="2955972"/>
                  <a:pt x="75834" y="2906039"/>
                </a:cubicBezTo>
                <a:cubicBezTo>
                  <a:pt x="73346" y="2884895"/>
                  <a:pt x="68095" y="2864154"/>
                  <a:pt x="63308" y="2843409"/>
                </a:cubicBezTo>
                <a:cubicBezTo>
                  <a:pt x="55566" y="2809860"/>
                  <a:pt x="46607" y="2776603"/>
                  <a:pt x="38256" y="2743200"/>
                </a:cubicBezTo>
                <a:cubicBezTo>
                  <a:pt x="22528" y="2680288"/>
                  <a:pt x="31174" y="2709427"/>
                  <a:pt x="13204" y="2655518"/>
                </a:cubicBezTo>
                <a:cubicBezTo>
                  <a:pt x="3305" y="2497137"/>
                  <a:pt x="-10755" y="2401885"/>
                  <a:pt x="13204" y="2242159"/>
                </a:cubicBezTo>
                <a:cubicBezTo>
                  <a:pt x="15437" y="2227271"/>
                  <a:pt x="31523" y="2218046"/>
                  <a:pt x="38256" y="2204581"/>
                </a:cubicBezTo>
                <a:cubicBezTo>
                  <a:pt x="44161" y="2192771"/>
                  <a:pt x="45581" y="2179139"/>
                  <a:pt x="50782" y="2167003"/>
                </a:cubicBezTo>
                <a:cubicBezTo>
                  <a:pt x="58138" y="2149840"/>
                  <a:pt x="68478" y="2134062"/>
                  <a:pt x="75834" y="2116899"/>
                </a:cubicBezTo>
                <a:cubicBezTo>
                  <a:pt x="93014" y="2076813"/>
                  <a:pt x="89123" y="2063744"/>
                  <a:pt x="100886" y="2016691"/>
                </a:cubicBezTo>
                <a:cubicBezTo>
                  <a:pt x="116439" y="1954481"/>
                  <a:pt x="111578" y="2000706"/>
                  <a:pt x="138464" y="1929009"/>
                </a:cubicBezTo>
                <a:cubicBezTo>
                  <a:pt x="144509" y="1912890"/>
                  <a:pt x="146261" y="1895458"/>
                  <a:pt x="150990" y="1878905"/>
                </a:cubicBezTo>
                <a:cubicBezTo>
                  <a:pt x="154617" y="1866209"/>
                  <a:pt x="159889" y="1854023"/>
                  <a:pt x="163516" y="1841327"/>
                </a:cubicBezTo>
                <a:cubicBezTo>
                  <a:pt x="194973" y="1731228"/>
                  <a:pt x="158535" y="1843743"/>
                  <a:pt x="188568" y="1753644"/>
                </a:cubicBezTo>
                <a:cubicBezTo>
                  <a:pt x="168846" y="1576150"/>
                  <a:pt x="187623" y="1699286"/>
                  <a:pt x="163516" y="1590806"/>
                </a:cubicBezTo>
                <a:cubicBezTo>
                  <a:pt x="158898" y="1570023"/>
                  <a:pt x="156592" y="1548716"/>
                  <a:pt x="150990" y="1528176"/>
                </a:cubicBezTo>
                <a:cubicBezTo>
                  <a:pt x="144042" y="1502699"/>
                  <a:pt x="125938" y="1453020"/>
                  <a:pt x="125938" y="1453020"/>
                </a:cubicBezTo>
                <a:cubicBezTo>
                  <a:pt x="107209" y="685150"/>
                  <a:pt x="143497" y="1187623"/>
                  <a:pt x="75834" y="713984"/>
                </a:cubicBezTo>
                <a:cubicBezTo>
                  <a:pt x="67483" y="655529"/>
                  <a:pt x="62362" y="596521"/>
                  <a:pt x="50782" y="538620"/>
                </a:cubicBezTo>
                <a:cubicBezTo>
                  <a:pt x="46607" y="517743"/>
                  <a:pt x="41756" y="496990"/>
                  <a:pt x="38256" y="475990"/>
                </a:cubicBezTo>
                <a:cubicBezTo>
                  <a:pt x="19065" y="360843"/>
                  <a:pt x="37212" y="422753"/>
                  <a:pt x="13204" y="350729"/>
                </a:cubicBezTo>
                <a:cubicBezTo>
                  <a:pt x="8874" y="233825"/>
                  <a:pt x="678" y="116984"/>
                  <a:pt x="678" y="0"/>
                </a:cubicBezTo>
              </a:path>
            </a:pathLst>
          </a:cu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 flipH="1">
                <a:off x="6312351" y="3390900"/>
                <a:ext cx="1864752" cy="963542"/>
              </a:xfrm>
              <a:prstGeom prst="wedgeRoundRectCallout">
                <a:avLst>
                  <a:gd name="adj1" fmla="val 69233"/>
                  <a:gd name="adj2" fmla="val 119092"/>
                  <a:gd name="adj3" fmla="val 16667"/>
                </a:avLst>
              </a:prstGeom>
              <a:noFill/>
              <a:ln w="15875" cap="rnd" cmpd="thickThin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What is the value of </a:t>
                </a:r>
                <a:r>
                  <a:rPr lang="en-US" i="1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y</a:t>
                </a:r>
                <a:r>
                  <a:rPr lang="en-US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 at this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Karla" charset="0"/>
                    <a:ea typeface="Karla" charset="0"/>
                    <a:cs typeface="Karla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12351" y="3390900"/>
                <a:ext cx="1864752" cy="963542"/>
              </a:xfrm>
              <a:prstGeom prst="wedgeRoundRectCallout">
                <a:avLst>
                  <a:gd name="adj1" fmla="val 69233"/>
                  <a:gd name="adj2" fmla="val 11909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15875" cap="rnd" cmpd="thickThin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1190" y="956458"/>
                <a:ext cx="3044103" cy="4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ow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do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we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find</m:t>
                    </m:r>
                    <m:r>
                      <a:rPr lang="en-US" sz="24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?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" y="956458"/>
                <a:ext cx="3044103" cy="482440"/>
              </a:xfrm>
              <a:prstGeom prst="rect">
                <a:avLst/>
              </a:prstGeom>
              <a:blipFill>
                <a:blip r:embed="rId4"/>
                <a:stretch>
                  <a:fillRect l="-3000" t="-506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nector 2"/>
          <p:cNvSpPr/>
          <p:nvPr/>
        </p:nvSpPr>
        <p:spPr>
          <a:xfrm flipH="1">
            <a:off x="5773125" y="5071017"/>
            <a:ext cx="91440" cy="9144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80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362" y="6331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61190" y="956458"/>
                <a:ext cx="3044103" cy="4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do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we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find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?</m:t>
                    </m:r>
                  </m:oMath>
                </a14:m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90" y="956458"/>
                <a:ext cx="3044103" cy="482440"/>
              </a:xfrm>
              <a:prstGeom prst="rect">
                <a:avLst/>
              </a:prstGeom>
              <a:blipFill>
                <a:blip r:embed="rId2"/>
                <a:stretch>
                  <a:fillRect l="-3000" t="-5063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/>
          <p:cNvSpPr/>
          <p:nvPr/>
        </p:nvSpPr>
        <p:spPr>
          <a:xfrm>
            <a:off x="7013897" y="1979112"/>
            <a:ext cx="45719" cy="3118981"/>
          </a:xfrm>
          <a:custGeom>
            <a:avLst/>
            <a:gdLst>
              <a:gd name="connsiteX0" fmla="*/ 88360 w 188568"/>
              <a:gd name="connsiteY0" fmla="*/ 3056351 h 3056351"/>
              <a:gd name="connsiteX1" fmla="*/ 75834 w 188568"/>
              <a:gd name="connsiteY1" fmla="*/ 2906039 h 3056351"/>
              <a:gd name="connsiteX2" fmla="*/ 63308 w 188568"/>
              <a:gd name="connsiteY2" fmla="*/ 2843409 h 3056351"/>
              <a:gd name="connsiteX3" fmla="*/ 38256 w 188568"/>
              <a:gd name="connsiteY3" fmla="*/ 2743200 h 3056351"/>
              <a:gd name="connsiteX4" fmla="*/ 13204 w 188568"/>
              <a:gd name="connsiteY4" fmla="*/ 2655518 h 3056351"/>
              <a:gd name="connsiteX5" fmla="*/ 13204 w 188568"/>
              <a:gd name="connsiteY5" fmla="*/ 2242159 h 3056351"/>
              <a:gd name="connsiteX6" fmla="*/ 38256 w 188568"/>
              <a:gd name="connsiteY6" fmla="*/ 2204581 h 3056351"/>
              <a:gd name="connsiteX7" fmla="*/ 50782 w 188568"/>
              <a:gd name="connsiteY7" fmla="*/ 2167003 h 3056351"/>
              <a:gd name="connsiteX8" fmla="*/ 75834 w 188568"/>
              <a:gd name="connsiteY8" fmla="*/ 2116899 h 3056351"/>
              <a:gd name="connsiteX9" fmla="*/ 100886 w 188568"/>
              <a:gd name="connsiteY9" fmla="*/ 2016691 h 3056351"/>
              <a:gd name="connsiteX10" fmla="*/ 138464 w 188568"/>
              <a:gd name="connsiteY10" fmla="*/ 1929009 h 3056351"/>
              <a:gd name="connsiteX11" fmla="*/ 150990 w 188568"/>
              <a:gd name="connsiteY11" fmla="*/ 1878905 h 3056351"/>
              <a:gd name="connsiteX12" fmla="*/ 163516 w 188568"/>
              <a:gd name="connsiteY12" fmla="*/ 1841327 h 3056351"/>
              <a:gd name="connsiteX13" fmla="*/ 188568 w 188568"/>
              <a:gd name="connsiteY13" fmla="*/ 1753644 h 3056351"/>
              <a:gd name="connsiteX14" fmla="*/ 163516 w 188568"/>
              <a:gd name="connsiteY14" fmla="*/ 1590806 h 3056351"/>
              <a:gd name="connsiteX15" fmla="*/ 150990 w 188568"/>
              <a:gd name="connsiteY15" fmla="*/ 1528176 h 3056351"/>
              <a:gd name="connsiteX16" fmla="*/ 125938 w 188568"/>
              <a:gd name="connsiteY16" fmla="*/ 1453020 h 3056351"/>
              <a:gd name="connsiteX17" fmla="*/ 75834 w 188568"/>
              <a:gd name="connsiteY17" fmla="*/ 713984 h 3056351"/>
              <a:gd name="connsiteX18" fmla="*/ 50782 w 188568"/>
              <a:gd name="connsiteY18" fmla="*/ 538620 h 3056351"/>
              <a:gd name="connsiteX19" fmla="*/ 38256 w 188568"/>
              <a:gd name="connsiteY19" fmla="*/ 475990 h 3056351"/>
              <a:gd name="connsiteX20" fmla="*/ 13204 w 188568"/>
              <a:gd name="connsiteY20" fmla="*/ 350729 h 3056351"/>
              <a:gd name="connsiteX21" fmla="*/ 678 w 188568"/>
              <a:gd name="connsiteY21" fmla="*/ 0 h 30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568" h="3056351">
                <a:moveTo>
                  <a:pt x="88360" y="3056351"/>
                </a:moveTo>
                <a:cubicBezTo>
                  <a:pt x="84185" y="3006247"/>
                  <a:pt x="81709" y="2955972"/>
                  <a:pt x="75834" y="2906039"/>
                </a:cubicBezTo>
                <a:cubicBezTo>
                  <a:pt x="73346" y="2884895"/>
                  <a:pt x="68095" y="2864154"/>
                  <a:pt x="63308" y="2843409"/>
                </a:cubicBezTo>
                <a:cubicBezTo>
                  <a:pt x="55566" y="2809860"/>
                  <a:pt x="46607" y="2776603"/>
                  <a:pt x="38256" y="2743200"/>
                </a:cubicBezTo>
                <a:cubicBezTo>
                  <a:pt x="22528" y="2680288"/>
                  <a:pt x="31174" y="2709427"/>
                  <a:pt x="13204" y="2655518"/>
                </a:cubicBezTo>
                <a:cubicBezTo>
                  <a:pt x="3305" y="2497137"/>
                  <a:pt x="-10755" y="2401885"/>
                  <a:pt x="13204" y="2242159"/>
                </a:cubicBezTo>
                <a:cubicBezTo>
                  <a:pt x="15437" y="2227271"/>
                  <a:pt x="31523" y="2218046"/>
                  <a:pt x="38256" y="2204581"/>
                </a:cubicBezTo>
                <a:cubicBezTo>
                  <a:pt x="44161" y="2192771"/>
                  <a:pt x="45581" y="2179139"/>
                  <a:pt x="50782" y="2167003"/>
                </a:cubicBezTo>
                <a:cubicBezTo>
                  <a:pt x="58138" y="2149840"/>
                  <a:pt x="68478" y="2134062"/>
                  <a:pt x="75834" y="2116899"/>
                </a:cubicBezTo>
                <a:cubicBezTo>
                  <a:pt x="93014" y="2076813"/>
                  <a:pt x="89123" y="2063744"/>
                  <a:pt x="100886" y="2016691"/>
                </a:cubicBezTo>
                <a:cubicBezTo>
                  <a:pt x="116439" y="1954481"/>
                  <a:pt x="111578" y="2000706"/>
                  <a:pt x="138464" y="1929009"/>
                </a:cubicBezTo>
                <a:cubicBezTo>
                  <a:pt x="144509" y="1912890"/>
                  <a:pt x="146261" y="1895458"/>
                  <a:pt x="150990" y="1878905"/>
                </a:cubicBezTo>
                <a:cubicBezTo>
                  <a:pt x="154617" y="1866209"/>
                  <a:pt x="159889" y="1854023"/>
                  <a:pt x="163516" y="1841327"/>
                </a:cubicBezTo>
                <a:cubicBezTo>
                  <a:pt x="194973" y="1731228"/>
                  <a:pt x="158535" y="1843743"/>
                  <a:pt x="188568" y="1753644"/>
                </a:cubicBezTo>
                <a:cubicBezTo>
                  <a:pt x="168846" y="1576150"/>
                  <a:pt x="187623" y="1699286"/>
                  <a:pt x="163516" y="1590806"/>
                </a:cubicBezTo>
                <a:cubicBezTo>
                  <a:pt x="158898" y="1570023"/>
                  <a:pt x="156592" y="1548716"/>
                  <a:pt x="150990" y="1528176"/>
                </a:cubicBezTo>
                <a:cubicBezTo>
                  <a:pt x="144042" y="1502699"/>
                  <a:pt x="125938" y="1453020"/>
                  <a:pt x="125938" y="1453020"/>
                </a:cubicBezTo>
                <a:cubicBezTo>
                  <a:pt x="107209" y="685150"/>
                  <a:pt x="143497" y="1187623"/>
                  <a:pt x="75834" y="713984"/>
                </a:cubicBezTo>
                <a:cubicBezTo>
                  <a:pt x="67483" y="655529"/>
                  <a:pt x="62362" y="596521"/>
                  <a:pt x="50782" y="538620"/>
                </a:cubicBezTo>
                <a:cubicBezTo>
                  <a:pt x="46607" y="517743"/>
                  <a:pt x="41756" y="496990"/>
                  <a:pt x="38256" y="475990"/>
                </a:cubicBezTo>
                <a:cubicBezTo>
                  <a:pt x="19065" y="360843"/>
                  <a:pt x="37212" y="422753"/>
                  <a:pt x="13204" y="350729"/>
                </a:cubicBezTo>
                <a:cubicBezTo>
                  <a:pt x="8874" y="233825"/>
                  <a:pt x="678" y="116984"/>
                  <a:pt x="678" y="0"/>
                </a:cubicBezTo>
              </a:path>
            </a:pathLst>
          </a:cu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9133095" y="3831369"/>
            <a:ext cx="1351190" cy="523073"/>
          </a:xfrm>
          <a:prstGeom prst="wedgeRoundRectCallout">
            <a:avLst>
              <a:gd name="adj1" fmla="val 202113"/>
              <a:gd name="adj2" fmla="val 18511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Karla" charset="0"/>
                <a:ea typeface="Karla" charset="0"/>
                <a:cs typeface="Karla" charset="0"/>
              </a:rPr>
              <a:t>or this one?</a:t>
            </a:r>
          </a:p>
        </p:txBody>
      </p:sp>
      <p:sp>
        <p:nvSpPr>
          <p:cNvPr id="10" name="Connector 9"/>
          <p:cNvSpPr/>
          <p:nvPr/>
        </p:nvSpPr>
        <p:spPr>
          <a:xfrm flipH="1">
            <a:off x="6991036" y="5076514"/>
            <a:ext cx="91440" cy="9144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73F545-A6FE-664D-9AAC-AE47A939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1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06799" y="6313606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5958" y="902522"/>
                <a:ext cx="7814768" cy="625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Simple idea is to take the mean of all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y’s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=</m:t>
                    </m:r>
                    <m:f>
                      <m:fPr>
                        <m:ctrlPr>
                          <a:rPr lang="mr-IN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8" y="902522"/>
                <a:ext cx="7814768" cy="625812"/>
              </a:xfrm>
              <a:prstGeom prst="rect">
                <a:avLst/>
              </a:prstGeom>
              <a:blipFill>
                <a:blip r:embed="rId2"/>
                <a:stretch>
                  <a:fillRect l="-1248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7302674" y="1831686"/>
            <a:ext cx="66722" cy="1800862"/>
          </a:xfrm>
          <a:prstGeom prst="straightConnector1">
            <a:avLst/>
          </a:prstGeom>
          <a:ln>
            <a:solidFill>
              <a:schemeClr val="tx2"/>
            </a:solidFill>
            <a:headEnd w="lg" len="lg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7193073" y="714316"/>
            <a:ext cx="352646" cy="1770518"/>
          </a:xfrm>
          <a:prstGeom prst="leftBrace">
            <a:avLst/>
          </a:prstGeom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256955" y="1957841"/>
            <a:ext cx="45719" cy="3118981"/>
          </a:xfrm>
          <a:custGeom>
            <a:avLst/>
            <a:gdLst>
              <a:gd name="connsiteX0" fmla="*/ 88360 w 188568"/>
              <a:gd name="connsiteY0" fmla="*/ 3056351 h 3056351"/>
              <a:gd name="connsiteX1" fmla="*/ 75834 w 188568"/>
              <a:gd name="connsiteY1" fmla="*/ 2906039 h 3056351"/>
              <a:gd name="connsiteX2" fmla="*/ 63308 w 188568"/>
              <a:gd name="connsiteY2" fmla="*/ 2843409 h 3056351"/>
              <a:gd name="connsiteX3" fmla="*/ 38256 w 188568"/>
              <a:gd name="connsiteY3" fmla="*/ 2743200 h 3056351"/>
              <a:gd name="connsiteX4" fmla="*/ 13204 w 188568"/>
              <a:gd name="connsiteY4" fmla="*/ 2655518 h 3056351"/>
              <a:gd name="connsiteX5" fmla="*/ 13204 w 188568"/>
              <a:gd name="connsiteY5" fmla="*/ 2242159 h 3056351"/>
              <a:gd name="connsiteX6" fmla="*/ 38256 w 188568"/>
              <a:gd name="connsiteY6" fmla="*/ 2204581 h 3056351"/>
              <a:gd name="connsiteX7" fmla="*/ 50782 w 188568"/>
              <a:gd name="connsiteY7" fmla="*/ 2167003 h 3056351"/>
              <a:gd name="connsiteX8" fmla="*/ 75834 w 188568"/>
              <a:gd name="connsiteY8" fmla="*/ 2116899 h 3056351"/>
              <a:gd name="connsiteX9" fmla="*/ 100886 w 188568"/>
              <a:gd name="connsiteY9" fmla="*/ 2016691 h 3056351"/>
              <a:gd name="connsiteX10" fmla="*/ 138464 w 188568"/>
              <a:gd name="connsiteY10" fmla="*/ 1929009 h 3056351"/>
              <a:gd name="connsiteX11" fmla="*/ 150990 w 188568"/>
              <a:gd name="connsiteY11" fmla="*/ 1878905 h 3056351"/>
              <a:gd name="connsiteX12" fmla="*/ 163516 w 188568"/>
              <a:gd name="connsiteY12" fmla="*/ 1841327 h 3056351"/>
              <a:gd name="connsiteX13" fmla="*/ 188568 w 188568"/>
              <a:gd name="connsiteY13" fmla="*/ 1753644 h 3056351"/>
              <a:gd name="connsiteX14" fmla="*/ 163516 w 188568"/>
              <a:gd name="connsiteY14" fmla="*/ 1590806 h 3056351"/>
              <a:gd name="connsiteX15" fmla="*/ 150990 w 188568"/>
              <a:gd name="connsiteY15" fmla="*/ 1528176 h 3056351"/>
              <a:gd name="connsiteX16" fmla="*/ 125938 w 188568"/>
              <a:gd name="connsiteY16" fmla="*/ 1453020 h 3056351"/>
              <a:gd name="connsiteX17" fmla="*/ 75834 w 188568"/>
              <a:gd name="connsiteY17" fmla="*/ 713984 h 3056351"/>
              <a:gd name="connsiteX18" fmla="*/ 50782 w 188568"/>
              <a:gd name="connsiteY18" fmla="*/ 538620 h 3056351"/>
              <a:gd name="connsiteX19" fmla="*/ 38256 w 188568"/>
              <a:gd name="connsiteY19" fmla="*/ 475990 h 3056351"/>
              <a:gd name="connsiteX20" fmla="*/ 13204 w 188568"/>
              <a:gd name="connsiteY20" fmla="*/ 350729 h 3056351"/>
              <a:gd name="connsiteX21" fmla="*/ 678 w 188568"/>
              <a:gd name="connsiteY21" fmla="*/ 0 h 3056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568" h="3056351">
                <a:moveTo>
                  <a:pt x="88360" y="3056351"/>
                </a:moveTo>
                <a:cubicBezTo>
                  <a:pt x="84185" y="3006247"/>
                  <a:pt x="81709" y="2955972"/>
                  <a:pt x="75834" y="2906039"/>
                </a:cubicBezTo>
                <a:cubicBezTo>
                  <a:pt x="73346" y="2884895"/>
                  <a:pt x="68095" y="2864154"/>
                  <a:pt x="63308" y="2843409"/>
                </a:cubicBezTo>
                <a:cubicBezTo>
                  <a:pt x="55566" y="2809860"/>
                  <a:pt x="46607" y="2776603"/>
                  <a:pt x="38256" y="2743200"/>
                </a:cubicBezTo>
                <a:cubicBezTo>
                  <a:pt x="22528" y="2680288"/>
                  <a:pt x="31174" y="2709427"/>
                  <a:pt x="13204" y="2655518"/>
                </a:cubicBezTo>
                <a:cubicBezTo>
                  <a:pt x="3305" y="2497137"/>
                  <a:pt x="-10755" y="2401885"/>
                  <a:pt x="13204" y="2242159"/>
                </a:cubicBezTo>
                <a:cubicBezTo>
                  <a:pt x="15437" y="2227271"/>
                  <a:pt x="31523" y="2218046"/>
                  <a:pt x="38256" y="2204581"/>
                </a:cubicBezTo>
                <a:cubicBezTo>
                  <a:pt x="44161" y="2192771"/>
                  <a:pt x="45581" y="2179139"/>
                  <a:pt x="50782" y="2167003"/>
                </a:cubicBezTo>
                <a:cubicBezTo>
                  <a:pt x="58138" y="2149840"/>
                  <a:pt x="68478" y="2134062"/>
                  <a:pt x="75834" y="2116899"/>
                </a:cubicBezTo>
                <a:cubicBezTo>
                  <a:pt x="93014" y="2076813"/>
                  <a:pt x="89123" y="2063744"/>
                  <a:pt x="100886" y="2016691"/>
                </a:cubicBezTo>
                <a:cubicBezTo>
                  <a:pt x="116439" y="1954481"/>
                  <a:pt x="111578" y="2000706"/>
                  <a:pt x="138464" y="1929009"/>
                </a:cubicBezTo>
                <a:cubicBezTo>
                  <a:pt x="144509" y="1912890"/>
                  <a:pt x="146261" y="1895458"/>
                  <a:pt x="150990" y="1878905"/>
                </a:cubicBezTo>
                <a:cubicBezTo>
                  <a:pt x="154617" y="1866209"/>
                  <a:pt x="159889" y="1854023"/>
                  <a:pt x="163516" y="1841327"/>
                </a:cubicBezTo>
                <a:cubicBezTo>
                  <a:pt x="194973" y="1731228"/>
                  <a:pt x="158535" y="1843743"/>
                  <a:pt x="188568" y="1753644"/>
                </a:cubicBezTo>
                <a:cubicBezTo>
                  <a:pt x="168846" y="1576150"/>
                  <a:pt x="187623" y="1699286"/>
                  <a:pt x="163516" y="1590806"/>
                </a:cubicBezTo>
                <a:cubicBezTo>
                  <a:pt x="158898" y="1570023"/>
                  <a:pt x="156592" y="1548716"/>
                  <a:pt x="150990" y="1528176"/>
                </a:cubicBezTo>
                <a:cubicBezTo>
                  <a:pt x="144042" y="1502699"/>
                  <a:pt x="125938" y="1453020"/>
                  <a:pt x="125938" y="1453020"/>
                </a:cubicBezTo>
                <a:cubicBezTo>
                  <a:pt x="107209" y="685150"/>
                  <a:pt x="143497" y="1187623"/>
                  <a:pt x="75834" y="713984"/>
                </a:cubicBezTo>
                <a:cubicBezTo>
                  <a:pt x="67483" y="655529"/>
                  <a:pt x="62362" y="596521"/>
                  <a:pt x="50782" y="538620"/>
                </a:cubicBezTo>
                <a:cubicBezTo>
                  <a:pt x="46607" y="517743"/>
                  <a:pt x="41756" y="496990"/>
                  <a:pt x="38256" y="475990"/>
                </a:cubicBezTo>
                <a:cubicBezTo>
                  <a:pt x="19065" y="360843"/>
                  <a:pt x="37212" y="422753"/>
                  <a:pt x="13204" y="350729"/>
                </a:cubicBezTo>
                <a:cubicBezTo>
                  <a:pt x="8874" y="233825"/>
                  <a:pt x="678" y="116984"/>
                  <a:pt x="678" y="0"/>
                </a:cubicBezTo>
              </a:path>
            </a:pathLst>
          </a:custGeom>
          <a:noFill/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nector 11"/>
          <p:cNvSpPr/>
          <p:nvPr/>
        </p:nvSpPr>
        <p:spPr>
          <a:xfrm flipH="1">
            <a:off x="7226571" y="5076514"/>
            <a:ext cx="91440" cy="91440"/>
          </a:xfrm>
          <a:prstGeom prst="flowChartConnector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017818" y="3632548"/>
            <a:ext cx="4765964" cy="0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46D22-A807-1A44-A630-F02438510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181" y="1461334"/>
            <a:ext cx="6857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4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1f3c3422-9f90-4304-a9a8-b36ffdc1bcd5"/>
  <p:tag name="SLIDO_EVENT_SECTION_UUID" val="3d329193-3e68-4df6-b6e5-840ec15e2de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09E1065D-8B0A-544C-A88A-6469C31C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FC1876A6-0D24-3A4C-B189-6F22255D0B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Yizhou_template</Template>
  <TotalTime>12</TotalTime>
  <Words>1986</Words>
  <Application>Microsoft Macintosh PowerPoint</Application>
  <PresentationFormat>Widescreen</PresentationFormat>
  <Paragraphs>302</Paragraphs>
  <Slides>40</Slides>
  <Notes>20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Cambria Math</vt:lpstr>
      <vt:lpstr>Courier New</vt:lpstr>
      <vt:lpstr>Karla</vt:lpstr>
      <vt:lpstr>Tahoma</vt:lpstr>
      <vt:lpstr>Clarity</vt:lpstr>
      <vt:lpstr>Office Theme</vt:lpstr>
      <vt:lpstr>Equation</vt:lpstr>
      <vt:lpstr>CS97: Introduction to Data Science</vt:lpstr>
      <vt:lpstr>So far …</vt:lpstr>
      <vt:lpstr>Next</vt:lpstr>
      <vt:lpstr>Content</vt:lpstr>
      <vt:lpstr>Data</vt:lpstr>
      <vt:lpstr>Statistical Model</vt:lpstr>
      <vt:lpstr>Statistical Model</vt:lpstr>
      <vt:lpstr>Statistical Model</vt:lpstr>
      <vt:lpstr>Statistical Model</vt:lpstr>
      <vt:lpstr>Better than global mean?</vt:lpstr>
      <vt:lpstr>Simple Prediction Model</vt:lpstr>
      <vt:lpstr>Extend the Prediction Model: from 1 neighbor to k neighbors</vt:lpstr>
      <vt:lpstr>Simple Prediction Models </vt:lpstr>
      <vt:lpstr>With more data points</vt:lpstr>
      <vt:lpstr>k-Nearest Neighbors</vt:lpstr>
      <vt:lpstr> k-Nearest Neighbors - kNN</vt:lpstr>
      <vt:lpstr>Error Evaluation for KNN</vt:lpstr>
      <vt:lpstr>Error Evaluation</vt:lpstr>
      <vt:lpstr>Error Evaluation</vt:lpstr>
      <vt:lpstr>Error Evaluation</vt:lpstr>
      <vt:lpstr>Error Evaluation</vt:lpstr>
      <vt:lpstr>Error Evaluation</vt:lpstr>
      <vt:lpstr>Error Evaluation </vt:lpstr>
      <vt:lpstr>MSE and RMSE</vt:lpstr>
      <vt:lpstr>PowerPoint Presentation</vt:lpstr>
      <vt:lpstr>Content</vt:lpstr>
      <vt:lpstr>k-NN for Classification</vt:lpstr>
      <vt:lpstr>k-NN for Classification: formal definition </vt:lpstr>
      <vt:lpstr>kNN Example</vt:lpstr>
      <vt:lpstr>Estimated Probabilities in k-NN Classification</vt:lpstr>
      <vt:lpstr>k-NN for Classification (cont.)</vt:lpstr>
      <vt:lpstr>k-NN with Multiple Predictors </vt:lpstr>
      <vt:lpstr>k-NN with Multiple Predictors (cont.) </vt:lpstr>
      <vt:lpstr>k-NN Classification in Python</vt:lpstr>
      <vt:lpstr>Content</vt:lpstr>
      <vt:lpstr>Review: Choice of k </vt:lpstr>
      <vt:lpstr>Choice of k matters</vt:lpstr>
      <vt:lpstr>Choice of k matters</vt:lpstr>
      <vt:lpstr>kNN vs. Logistic Regression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Shichang Zhang</dc:creator>
  <cp:lastModifiedBy>Shichang Zhang</cp:lastModifiedBy>
  <cp:revision>4</cp:revision>
  <dcterms:created xsi:type="dcterms:W3CDTF">2024-06-20T06:10:55Z</dcterms:created>
  <dcterms:modified xsi:type="dcterms:W3CDTF">2024-06-28T03:48:12Z</dcterms:modified>
</cp:coreProperties>
</file>